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rimo" panose="020B0604020202020204" charset="0"/>
      <p:regular r:id="rId14"/>
    </p:embeddedFont>
    <p:embeddedFont>
      <p:font typeface="Arimo Bold" panose="020B0604020202020204" charset="0"/>
      <p:regular r:id="rId15"/>
    </p:embeddedFont>
    <p:embeddedFont>
      <p:font typeface="Arimo Italics" panose="020B0604020202020204" charset="0"/>
      <p:regular r:id="rId16"/>
    </p:embeddedFont>
    <p:embeddedFont>
      <p:font typeface="Montserrat 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6616" autoAdjust="0"/>
  </p:normalViewPr>
  <p:slideViewPr>
    <p:cSldViewPr>
      <p:cViewPr varScale="1">
        <p:scale>
          <a:sx n="28" d="100"/>
          <a:sy n="28" d="100"/>
        </p:scale>
        <p:origin x="158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0"/>
            <a:ext cx="184404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grpSp>
        <p:nvGrpSpPr>
          <p:cNvPr id="4" name="Group 4"/>
          <p:cNvGrpSpPr/>
          <p:nvPr/>
        </p:nvGrpSpPr>
        <p:grpSpPr>
          <a:xfrm rot="-260294">
            <a:off x="10722255" y="281470"/>
            <a:ext cx="7544886" cy="4726313"/>
            <a:chOff x="0" y="0"/>
            <a:chExt cx="7529668" cy="4716780"/>
          </a:xfrm>
        </p:grpSpPr>
        <p:sp>
          <p:nvSpPr>
            <p:cNvPr id="5" name="Freeform 5"/>
            <p:cNvSpPr/>
            <p:nvPr/>
          </p:nvSpPr>
          <p:spPr>
            <a:xfrm>
              <a:off x="0" y="-7620"/>
              <a:ext cx="7534749" cy="4726940"/>
            </a:xfrm>
            <a:custGeom>
              <a:avLst/>
              <a:gdLst/>
              <a:ahLst/>
              <a:cxnLst/>
              <a:rect l="l" t="t" r="r" b="b"/>
              <a:pathLst>
                <a:path w="7534749" h="4726940">
                  <a:moveTo>
                    <a:pt x="5327409" y="4662170"/>
                  </a:moveTo>
                  <a:cubicBezTo>
                    <a:pt x="5283839" y="4669790"/>
                    <a:pt x="5250171" y="4679950"/>
                    <a:pt x="5216503" y="4682490"/>
                  </a:cubicBezTo>
                  <a:cubicBezTo>
                    <a:pt x="5026380" y="4692650"/>
                    <a:pt x="4838238" y="4702810"/>
                    <a:pt x="4648115" y="4711700"/>
                  </a:cubicBezTo>
                  <a:cubicBezTo>
                    <a:pt x="4551073" y="4715510"/>
                    <a:pt x="4454030" y="4719320"/>
                    <a:pt x="4356989" y="4720590"/>
                  </a:cubicBezTo>
                  <a:cubicBezTo>
                    <a:pt x="4252025" y="4723130"/>
                    <a:pt x="4147061" y="4726940"/>
                    <a:pt x="4044078" y="4724400"/>
                  </a:cubicBezTo>
                  <a:cubicBezTo>
                    <a:pt x="3945055" y="4723130"/>
                    <a:pt x="3846033" y="4719320"/>
                    <a:pt x="3750971" y="4707890"/>
                  </a:cubicBezTo>
                  <a:cubicBezTo>
                    <a:pt x="3628183" y="4693920"/>
                    <a:pt x="3503415" y="4693920"/>
                    <a:pt x="3382607" y="4681220"/>
                  </a:cubicBezTo>
                  <a:cubicBezTo>
                    <a:pt x="3067716" y="4648200"/>
                    <a:pt x="2746883" y="4657090"/>
                    <a:pt x="2430011" y="4643120"/>
                  </a:cubicBezTo>
                  <a:cubicBezTo>
                    <a:pt x="2251771" y="4635500"/>
                    <a:pt x="2073531" y="4617720"/>
                    <a:pt x="1895290" y="4602480"/>
                  </a:cubicBezTo>
                  <a:cubicBezTo>
                    <a:pt x="1693284" y="4585970"/>
                    <a:pt x="1491278" y="4566920"/>
                    <a:pt x="1287292" y="4549140"/>
                  </a:cubicBezTo>
                  <a:cubicBezTo>
                    <a:pt x="1138758" y="4536440"/>
                    <a:pt x="988244" y="4523740"/>
                    <a:pt x="839710" y="4511040"/>
                  </a:cubicBezTo>
                  <a:cubicBezTo>
                    <a:pt x="835750" y="4511040"/>
                    <a:pt x="831789" y="4509770"/>
                    <a:pt x="827828" y="4509770"/>
                  </a:cubicBezTo>
                  <a:cubicBezTo>
                    <a:pt x="703060" y="4475480"/>
                    <a:pt x="570369" y="4448810"/>
                    <a:pt x="455503" y="4404360"/>
                  </a:cubicBezTo>
                  <a:cubicBezTo>
                    <a:pt x="261419" y="4328160"/>
                    <a:pt x="178240" y="4206240"/>
                    <a:pt x="170319" y="4062730"/>
                  </a:cubicBezTo>
                  <a:cubicBezTo>
                    <a:pt x="168338" y="4013200"/>
                    <a:pt x="158436" y="3964940"/>
                    <a:pt x="158436" y="3915410"/>
                  </a:cubicBezTo>
                  <a:cubicBezTo>
                    <a:pt x="160416" y="3846830"/>
                    <a:pt x="168338" y="3779520"/>
                    <a:pt x="174280" y="3712210"/>
                  </a:cubicBezTo>
                  <a:cubicBezTo>
                    <a:pt x="190123" y="3511550"/>
                    <a:pt x="198045" y="3310890"/>
                    <a:pt x="174280" y="3110230"/>
                  </a:cubicBezTo>
                  <a:cubicBezTo>
                    <a:pt x="152495" y="2929890"/>
                    <a:pt x="132690" y="2750820"/>
                    <a:pt x="110905" y="2570480"/>
                  </a:cubicBezTo>
                  <a:cubicBezTo>
                    <a:pt x="97042" y="2454910"/>
                    <a:pt x="79218" y="2340610"/>
                    <a:pt x="67335" y="2225040"/>
                  </a:cubicBezTo>
                  <a:cubicBezTo>
                    <a:pt x="59413" y="2148840"/>
                    <a:pt x="61394" y="2071370"/>
                    <a:pt x="53472" y="1995170"/>
                  </a:cubicBezTo>
                  <a:cubicBezTo>
                    <a:pt x="49511" y="1951990"/>
                    <a:pt x="27726" y="1910080"/>
                    <a:pt x="25746" y="1866900"/>
                  </a:cubicBezTo>
                  <a:cubicBezTo>
                    <a:pt x="17824" y="1762760"/>
                    <a:pt x="15844" y="1657350"/>
                    <a:pt x="11883" y="1551940"/>
                  </a:cubicBezTo>
                  <a:cubicBezTo>
                    <a:pt x="9902" y="1511300"/>
                    <a:pt x="0" y="1470660"/>
                    <a:pt x="1980" y="1430020"/>
                  </a:cubicBezTo>
                  <a:cubicBezTo>
                    <a:pt x="3961" y="1366520"/>
                    <a:pt x="15844" y="1303020"/>
                    <a:pt x="17824" y="1239520"/>
                  </a:cubicBezTo>
                  <a:cubicBezTo>
                    <a:pt x="19804" y="1165860"/>
                    <a:pt x="7922" y="1092200"/>
                    <a:pt x="11883" y="1019810"/>
                  </a:cubicBezTo>
                  <a:cubicBezTo>
                    <a:pt x="11883" y="949960"/>
                    <a:pt x="25746" y="881380"/>
                    <a:pt x="39609" y="811530"/>
                  </a:cubicBezTo>
                  <a:cubicBezTo>
                    <a:pt x="43570" y="787400"/>
                    <a:pt x="71296" y="765810"/>
                    <a:pt x="79218" y="741680"/>
                  </a:cubicBezTo>
                  <a:cubicBezTo>
                    <a:pt x="112886" y="622300"/>
                    <a:pt x="148534" y="502920"/>
                    <a:pt x="235673" y="392430"/>
                  </a:cubicBezTo>
                  <a:cubicBezTo>
                    <a:pt x="255478" y="368300"/>
                    <a:pt x="287165" y="346710"/>
                    <a:pt x="316872" y="327660"/>
                  </a:cubicBezTo>
                  <a:cubicBezTo>
                    <a:pt x="326774" y="321310"/>
                    <a:pt x="350540" y="325120"/>
                    <a:pt x="356481" y="325120"/>
                  </a:cubicBezTo>
                  <a:cubicBezTo>
                    <a:pt x="370344" y="308610"/>
                    <a:pt x="378266" y="292100"/>
                    <a:pt x="394109" y="284480"/>
                  </a:cubicBezTo>
                  <a:cubicBezTo>
                    <a:pt x="479269" y="242570"/>
                    <a:pt x="568389" y="212090"/>
                    <a:pt x="679294" y="204470"/>
                  </a:cubicBezTo>
                  <a:cubicBezTo>
                    <a:pt x="762473" y="198120"/>
                    <a:pt x="843671" y="175260"/>
                    <a:pt x="926850" y="162560"/>
                  </a:cubicBezTo>
                  <a:cubicBezTo>
                    <a:pt x="1027853" y="147320"/>
                    <a:pt x="1128856" y="129540"/>
                    <a:pt x="1233820" y="120650"/>
                  </a:cubicBezTo>
                  <a:cubicBezTo>
                    <a:pt x="1328881" y="113030"/>
                    <a:pt x="1419982" y="96520"/>
                    <a:pt x="1517024" y="91440"/>
                  </a:cubicBezTo>
                  <a:cubicBezTo>
                    <a:pt x="1616047" y="86360"/>
                    <a:pt x="1715069" y="71120"/>
                    <a:pt x="1816072" y="66040"/>
                  </a:cubicBezTo>
                  <a:cubicBezTo>
                    <a:pt x="2089374" y="53340"/>
                    <a:pt x="2364657" y="44450"/>
                    <a:pt x="2637959" y="34290"/>
                  </a:cubicBezTo>
                  <a:cubicBezTo>
                    <a:pt x="2705294" y="31750"/>
                    <a:pt x="2772629" y="34290"/>
                    <a:pt x="2839964" y="35560"/>
                  </a:cubicBezTo>
                  <a:cubicBezTo>
                    <a:pt x="2873632" y="36830"/>
                    <a:pt x="2907300" y="41910"/>
                    <a:pt x="2942948" y="44450"/>
                  </a:cubicBezTo>
                  <a:cubicBezTo>
                    <a:pt x="2958791" y="45720"/>
                    <a:pt x="2974635" y="41910"/>
                    <a:pt x="2990479" y="41910"/>
                  </a:cubicBezTo>
                  <a:cubicBezTo>
                    <a:pt x="3038009" y="41910"/>
                    <a:pt x="3087520" y="41910"/>
                    <a:pt x="3135051" y="40640"/>
                  </a:cubicBezTo>
                  <a:cubicBezTo>
                    <a:pt x="3226152" y="38100"/>
                    <a:pt x="3319233" y="31750"/>
                    <a:pt x="3410334" y="31750"/>
                  </a:cubicBezTo>
                  <a:cubicBezTo>
                    <a:pt x="3499454" y="31750"/>
                    <a:pt x="3588574" y="35560"/>
                    <a:pt x="3677695" y="38100"/>
                  </a:cubicBezTo>
                  <a:lnTo>
                    <a:pt x="3748991" y="38100"/>
                  </a:lnTo>
                  <a:cubicBezTo>
                    <a:pt x="3857915" y="35560"/>
                    <a:pt x="3964860" y="35560"/>
                    <a:pt x="4073784" y="31750"/>
                  </a:cubicBezTo>
                  <a:cubicBezTo>
                    <a:pt x="4178748" y="27940"/>
                    <a:pt x="4281731" y="19050"/>
                    <a:pt x="4386695" y="15240"/>
                  </a:cubicBezTo>
                  <a:cubicBezTo>
                    <a:pt x="4436206" y="12700"/>
                    <a:pt x="4487698" y="12700"/>
                    <a:pt x="4537209" y="19050"/>
                  </a:cubicBezTo>
                  <a:cubicBezTo>
                    <a:pt x="4612467" y="27940"/>
                    <a:pt x="4683763" y="33020"/>
                    <a:pt x="4759020" y="19050"/>
                  </a:cubicBezTo>
                  <a:cubicBezTo>
                    <a:pt x="4786746" y="13970"/>
                    <a:pt x="4822394" y="22860"/>
                    <a:pt x="4854082" y="25400"/>
                  </a:cubicBezTo>
                  <a:cubicBezTo>
                    <a:pt x="4867944" y="26670"/>
                    <a:pt x="4883788" y="29210"/>
                    <a:pt x="4891710" y="25400"/>
                  </a:cubicBezTo>
                  <a:cubicBezTo>
                    <a:pt x="4945182" y="0"/>
                    <a:pt x="4994693" y="6350"/>
                    <a:pt x="5046185" y="27940"/>
                  </a:cubicBezTo>
                  <a:cubicBezTo>
                    <a:pt x="5052127" y="30480"/>
                    <a:pt x="5067970" y="24130"/>
                    <a:pt x="5079853" y="24130"/>
                  </a:cubicBezTo>
                  <a:cubicBezTo>
                    <a:pt x="5127383" y="24130"/>
                    <a:pt x="5174914" y="24130"/>
                    <a:pt x="5224425" y="25400"/>
                  </a:cubicBezTo>
                  <a:cubicBezTo>
                    <a:pt x="5260074" y="26670"/>
                    <a:pt x="5293741" y="34290"/>
                    <a:pt x="5329389" y="36830"/>
                  </a:cubicBezTo>
                  <a:cubicBezTo>
                    <a:pt x="5406627" y="43180"/>
                    <a:pt x="5485845" y="53340"/>
                    <a:pt x="5565063" y="53340"/>
                  </a:cubicBezTo>
                  <a:cubicBezTo>
                    <a:pt x="5713596" y="54610"/>
                    <a:pt x="5862130" y="58420"/>
                    <a:pt x="6008683" y="78740"/>
                  </a:cubicBezTo>
                  <a:cubicBezTo>
                    <a:pt x="6145334" y="97790"/>
                    <a:pt x="6285946" y="97790"/>
                    <a:pt x="6424578" y="113030"/>
                  </a:cubicBezTo>
                  <a:cubicBezTo>
                    <a:pt x="6507756" y="121920"/>
                    <a:pt x="6592915" y="138430"/>
                    <a:pt x="6664212" y="165100"/>
                  </a:cubicBezTo>
                  <a:cubicBezTo>
                    <a:pt x="6741450" y="193040"/>
                    <a:pt x="6800863" y="238760"/>
                    <a:pt x="6870178" y="276860"/>
                  </a:cubicBezTo>
                  <a:cubicBezTo>
                    <a:pt x="6895925" y="290830"/>
                    <a:pt x="6933554" y="300990"/>
                    <a:pt x="6951377" y="318770"/>
                  </a:cubicBezTo>
                  <a:cubicBezTo>
                    <a:pt x="7002869" y="367030"/>
                    <a:pt x="7048419" y="417830"/>
                    <a:pt x="7093970" y="468630"/>
                  </a:cubicBezTo>
                  <a:cubicBezTo>
                    <a:pt x="7127637" y="505460"/>
                    <a:pt x="7161305" y="543560"/>
                    <a:pt x="7187050" y="581660"/>
                  </a:cubicBezTo>
                  <a:cubicBezTo>
                    <a:pt x="7214777" y="626110"/>
                    <a:pt x="7236561" y="671830"/>
                    <a:pt x="7258347" y="718820"/>
                  </a:cubicBezTo>
                  <a:cubicBezTo>
                    <a:pt x="7292015" y="792480"/>
                    <a:pt x="7331624" y="866140"/>
                    <a:pt x="7353409" y="942340"/>
                  </a:cubicBezTo>
                  <a:cubicBezTo>
                    <a:pt x="7385096" y="1049020"/>
                    <a:pt x="7400940" y="1158240"/>
                    <a:pt x="7424704" y="1266190"/>
                  </a:cubicBezTo>
                  <a:cubicBezTo>
                    <a:pt x="7432626" y="1301750"/>
                    <a:pt x="7442529" y="1337310"/>
                    <a:pt x="7446490" y="1372870"/>
                  </a:cubicBezTo>
                  <a:cubicBezTo>
                    <a:pt x="7458373" y="1474470"/>
                    <a:pt x="7466294" y="1574800"/>
                    <a:pt x="7476196" y="1676400"/>
                  </a:cubicBezTo>
                  <a:cubicBezTo>
                    <a:pt x="7490060" y="1802130"/>
                    <a:pt x="7509864" y="1926590"/>
                    <a:pt x="7519767" y="2052320"/>
                  </a:cubicBezTo>
                  <a:cubicBezTo>
                    <a:pt x="7529668" y="2172970"/>
                    <a:pt x="7534749" y="2294890"/>
                    <a:pt x="7532208" y="2416810"/>
                  </a:cubicBezTo>
                  <a:cubicBezTo>
                    <a:pt x="7527688" y="2620010"/>
                    <a:pt x="7511844" y="2821940"/>
                    <a:pt x="7496001" y="3025140"/>
                  </a:cubicBezTo>
                  <a:cubicBezTo>
                    <a:pt x="7486099" y="3150870"/>
                    <a:pt x="7472235" y="3275330"/>
                    <a:pt x="7452430" y="3399790"/>
                  </a:cubicBezTo>
                  <a:cubicBezTo>
                    <a:pt x="7432626" y="3524250"/>
                    <a:pt x="7402919" y="3647440"/>
                    <a:pt x="7381135" y="3771900"/>
                  </a:cubicBezTo>
                  <a:cubicBezTo>
                    <a:pt x="7365291" y="3858260"/>
                    <a:pt x="7361331" y="3944620"/>
                    <a:pt x="7343506" y="4029710"/>
                  </a:cubicBezTo>
                  <a:cubicBezTo>
                    <a:pt x="7327663" y="4107180"/>
                    <a:pt x="7268249" y="4175760"/>
                    <a:pt x="7189031" y="4232910"/>
                  </a:cubicBezTo>
                  <a:cubicBezTo>
                    <a:pt x="7123677" y="4281170"/>
                    <a:pt x="7072185" y="4335780"/>
                    <a:pt x="7004849" y="4382770"/>
                  </a:cubicBezTo>
                  <a:cubicBezTo>
                    <a:pt x="6945436" y="4424680"/>
                    <a:pt x="6880081" y="4466590"/>
                    <a:pt x="6777098" y="4467860"/>
                  </a:cubicBezTo>
                  <a:cubicBezTo>
                    <a:pt x="6753332" y="4467860"/>
                    <a:pt x="6731547" y="4483100"/>
                    <a:pt x="6707782" y="4490720"/>
                  </a:cubicBezTo>
                  <a:cubicBezTo>
                    <a:pt x="6606779" y="4518660"/>
                    <a:pt x="6501815" y="4542790"/>
                    <a:pt x="6402793" y="4573270"/>
                  </a:cubicBezTo>
                  <a:cubicBezTo>
                    <a:pt x="6220592" y="4629150"/>
                    <a:pt x="6024527" y="4638040"/>
                    <a:pt x="5828462" y="4643120"/>
                  </a:cubicBezTo>
                  <a:cubicBezTo>
                    <a:pt x="5753205" y="4645660"/>
                    <a:pt x="5675968" y="4641850"/>
                    <a:pt x="5600710" y="4645660"/>
                  </a:cubicBezTo>
                  <a:cubicBezTo>
                    <a:pt x="5563082" y="4646930"/>
                    <a:pt x="5527434" y="4658360"/>
                    <a:pt x="5491786" y="4663440"/>
                  </a:cubicBezTo>
                  <a:cubicBezTo>
                    <a:pt x="5475942" y="4665980"/>
                    <a:pt x="5460099" y="4664710"/>
                    <a:pt x="5442274" y="4665980"/>
                  </a:cubicBezTo>
                  <a:cubicBezTo>
                    <a:pt x="5418510" y="4667250"/>
                    <a:pt x="5394744" y="4671060"/>
                    <a:pt x="5370979" y="4669790"/>
                  </a:cubicBezTo>
                  <a:cubicBezTo>
                    <a:pt x="5347213" y="4667250"/>
                    <a:pt x="5331370" y="4662170"/>
                    <a:pt x="5327409" y="4662170"/>
                  </a:cubicBezTo>
                  <a:close/>
                </a:path>
              </a:pathLst>
            </a:custGeom>
            <a:blipFill>
              <a:blip r:embed="rId3">
                <a:alphaModFix amt="59000"/>
              </a:blip>
              <a:stretch>
                <a:fillRect l="-22" t="-4207" r="-9" b="-17122"/>
              </a:stretch>
            </a:blipFill>
          </p:spPr>
          <p:txBody>
            <a:bodyPr/>
            <a:lstStyle/>
            <a:p>
              <a:endParaRPr lang="fr-FR"/>
            </a:p>
          </p:txBody>
        </p:sp>
      </p:grpSp>
      <p:grpSp>
        <p:nvGrpSpPr>
          <p:cNvPr id="6" name="Group 6"/>
          <p:cNvGrpSpPr/>
          <p:nvPr/>
        </p:nvGrpSpPr>
        <p:grpSpPr>
          <a:xfrm rot="179695">
            <a:off x="9264399" y="5271918"/>
            <a:ext cx="7836116" cy="4813661"/>
            <a:chOff x="0" y="0"/>
            <a:chExt cx="7678404" cy="4716780"/>
          </a:xfrm>
        </p:grpSpPr>
        <p:sp>
          <p:nvSpPr>
            <p:cNvPr id="7" name="Freeform 7"/>
            <p:cNvSpPr/>
            <p:nvPr/>
          </p:nvSpPr>
          <p:spPr>
            <a:xfrm>
              <a:off x="0" y="-7620"/>
              <a:ext cx="7683484" cy="4726940"/>
            </a:xfrm>
            <a:custGeom>
              <a:avLst/>
              <a:gdLst/>
              <a:ahLst/>
              <a:cxnLst/>
              <a:rect l="l" t="t" r="r" b="b"/>
              <a:pathLst>
                <a:path w="7683484" h="4726940">
                  <a:moveTo>
                    <a:pt x="5432642" y="4662170"/>
                  </a:moveTo>
                  <a:cubicBezTo>
                    <a:pt x="5388212" y="4669790"/>
                    <a:pt x="5353879" y="4679950"/>
                    <a:pt x="5319546" y="4682490"/>
                  </a:cubicBezTo>
                  <a:cubicBezTo>
                    <a:pt x="5125668" y="4692650"/>
                    <a:pt x="4933809" y="4702810"/>
                    <a:pt x="4739930" y="4711700"/>
                  </a:cubicBezTo>
                  <a:cubicBezTo>
                    <a:pt x="4640971" y="4715510"/>
                    <a:pt x="4542012" y="4719320"/>
                    <a:pt x="4443053" y="4720590"/>
                  </a:cubicBezTo>
                  <a:cubicBezTo>
                    <a:pt x="4336016" y="4723130"/>
                    <a:pt x="4228979" y="4726940"/>
                    <a:pt x="4123961" y="4724400"/>
                  </a:cubicBezTo>
                  <a:cubicBezTo>
                    <a:pt x="4022983" y="4723130"/>
                    <a:pt x="3922004" y="4719320"/>
                    <a:pt x="3825065" y="4707890"/>
                  </a:cubicBezTo>
                  <a:cubicBezTo>
                    <a:pt x="3699852" y="4693920"/>
                    <a:pt x="3572619" y="4693920"/>
                    <a:pt x="3449425" y="4681220"/>
                  </a:cubicBezTo>
                  <a:cubicBezTo>
                    <a:pt x="3128313" y="4648200"/>
                    <a:pt x="2801143" y="4657090"/>
                    <a:pt x="2478012" y="4643120"/>
                  </a:cubicBezTo>
                  <a:cubicBezTo>
                    <a:pt x="2296251" y="4635500"/>
                    <a:pt x="2114490" y="4617720"/>
                    <a:pt x="1932728" y="4602480"/>
                  </a:cubicBezTo>
                  <a:cubicBezTo>
                    <a:pt x="1726732" y="4585970"/>
                    <a:pt x="1520736" y="4566920"/>
                    <a:pt x="1312720" y="4549140"/>
                  </a:cubicBezTo>
                  <a:cubicBezTo>
                    <a:pt x="1161253" y="4536440"/>
                    <a:pt x="1007765" y="4523740"/>
                    <a:pt x="856298" y="4511040"/>
                  </a:cubicBezTo>
                  <a:cubicBezTo>
                    <a:pt x="852258" y="4511040"/>
                    <a:pt x="848219" y="4509770"/>
                    <a:pt x="844180" y="4509770"/>
                  </a:cubicBezTo>
                  <a:cubicBezTo>
                    <a:pt x="716947" y="4475480"/>
                    <a:pt x="581636" y="4448810"/>
                    <a:pt x="464501" y="4404360"/>
                  </a:cubicBezTo>
                  <a:cubicBezTo>
                    <a:pt x="266583" y="4328160"/>
                    <a:pt x="181761" y="4206240"/>
                    <a:pt x="173683" y="4062730"/>
                  </a:cubicBezTo>
                  <a:cubicBezTo>
                    <a:pt x="171663" y="4013200"/>
                    <a:pt x="161566" y="3964940"/>
                    <a:pt x="161566" y="3915410"/>
                  </a:cubicBezTo>
                  <a:cubicBezTo>
                    <a:pt x="163585" y="3846830"/>
                    <a:pt x="171663" y="3779520"/>
                    <a:pt x="177722" y="3712210"/>
                  </a:cubicBezTo>
                  <a:cubicBezTo>
                    <a:pt x="193879" y="3511550"/>
                    <a:pt x="201957" y="3310890"/>
                    <a:pt x="177722" y="3110230"/>
                  </a:cubicBezTo>
                  <a:cubicBezTo>
                    <a:pt x="155507" y="2929890"/>
                    <a:pt x="135311" y="2750820"/>
                    <a:pt x="113096" y="2570480"/>
                  </a:cubicBezTo>
                  <a:cubicBezTo>
                    <a:pt x="98959" y="2454910"/>
                    <a:pt x="80783" y="2340610"/>
                    <a:pt x="68665" y="2225040"/>
                  </a:cubicBezTo>
                  <a:cubicBezTo>
                    <a:pt x="60587" y="2148840"/>
                    <a:pt x="62607" y="2071370"/>
                    <a:pt x="54528" y="1995170"/>
                  </a:cubicBezTo>
                  <a:cubicBezTo>
                    <a:pt x="50489" y="1951990"/>
                    <a:pt x="28274" y="1910080"/>
                    <a:pt x="26254" y="1866900"/>
                  </a:cubicBezTo>
                  <a:cubicBezTo>
                    <a:pt x="18176" y="1762760"/>
                    <a:pt x="16157" y="1657350"/>
                    <a:pt x="12117" y="1551940"/>
                  </a:cubicBezTo>
                  <a:cubicBezTo>
                    <a:pt x="10098" y="1511300"/>
                    <a:pt x="0" y="1470660"/>
                    <a:pt x="2020" y="1430020"/>
                  </a:cubicBezTo>
                  <a:cubicBezTo>
                    <a:pt x="4039" y="1366520"/>
                    <a:pt x="16157" y="1303020"/>
                    <a:pt x="18176" y="1239520"/>
                  </a:cubicBezTo>
                  <a:cubicBezTo>
                    <a:pt x="20196" y="1165860"/>
                    <a:pt x="8078" y="1092200"/>
                    <a:pt x="12117" y="1019810"/>
                  </a:cubicBezTo>
                  <a:cubicBezTo>
                    <a:pt x="12117" y="949960"/>
                    <a:pt x="26254" y="881380"/>
                    <a:pt x="40391" y="811530"/>
                  </a:cubicBezTo>
                  <a:cubicBezTo>
                    <a:pt x="44431" y="787400"/>
                    <a:pt x="72705" y="765810"/>
                    <a:pt x="80783" y="741680"/>
                  </a:cubicBezTo>
                  <a:cubicBezTo>
                    <a:pt x="115115" y="622300"/>
                    <a:pt x="151468" y="502920"/>
                    <a:pt x="240329" y="392430"/>
                  </a:cubicBezTo>
                  <a:cubicBezTo>
                    <a:pt x="260525" y="368300"/>
                    <a:pt x="292838" y="346710"/>
                    <a:pt x="323131" y="327660"/>
                  </a:cubicBezTo>
                  <a:cubicBezTo>
                    <a:pt x="333229" y="321310"/>
                    <a:pt x="357464" y="325120"/>
                    <a:pt x="363523" y="325120"/>
                  </a:cubicBezTo>
                  <a:cubicBezTo>
                    <a:pt x="377660" y="308610"/>
                    <a:pt x="385738" y="292100"/>
                    <a:pt x="401894" y="284480"/>
                  </a:cubicBezTo>
                  <a:cubicBezTo>
                    <a:pt x="488736" y="242570"/>
                    <a:pt x="579617" y="212090"/>
                    <a:pt x="692712" y="204470"/>
                  </a:cubicBezTo>
                  <a:cubicBezTo>
                    <a:pt x="777534" y="198120"/>
                    <a:pt x="860337" y="175260"/>
                    <a:pt x="945159" y="162560"/>
                  </a:cubicBezTo>
                  <a:cubicBezTo>
                    <a:pt x="1048157" y="147320"/>
                    <a:pt x="1151155" y="129540"/>
                    <a:pt x="1258192" y="120650"/>
                  </a:cubicBezTo>
                  <a:cubicBezTo>
                    <a:pt x="1355131" y="113030"/>
                    <a:pt x="1448031" y="96520"/>
                    <a:pt x="1546990" y="91440"/>
                  </a:cubicBezTo>
                  <a:cubicBezTo>
                    <a:pt x="1647969" y="86360"/>
                    <a:pt x="1748947" y="71120"/>
                    <a:pt x="1851945" y="66040"/>
                  </a:cubicBezTo>
                  <a:cubicBezTo>
                    <a:pt x="2130646" y="53340"/>
                    <a:pt x="2411366" y="44450"/>
                    <a:pt x="2690067" y="34290"/>
                  </a:cubicBezTo>
                  <a:cubicBezTo>
                    <a:pt x="2758732" y="31750"/>
                    <a:pt x="2827398" y="34290"/>
                    <a:pt x="2896063" y="35560"/>
                  </a:cubicBezTo>
                  <a:cubicBezTo>
                    <a:pt x="2930396" y="36830"/>
                    <a:pt x="2964728" y="41910"/>
                    <a:pt x="3001081" y="44450"/>
                  </a:cubicBezTo>
                  <a:cubicBezTo>
                    <a:pt x="3017237" y="45720"/>
                    <a:pt x="3033394" y="41910"/>
                    <a:pt x="3049550" y="41910"/>
                  </a:cubicBezTo>
                  <a:cubicBezTo>
                    <a:pt x="3098020" y="41910"/>
                    <a:pt x="3148509" y="41910"/>
                    <a:pt x="3196979" y="40640"/>
                  </a:cubicBezTo>
                  <a:cubicBezTo>
                    <a:pt x="3289879" y="38100"/>
                    <a:pt x="3384799" y="31750"/>
                    <a:pt x="3477699" y="31750"/>
                  </a:cubicBezTo>
                  <a:cubicBezTo>
                    <a:pt x="3568579" y="31750"/>
                    <a:pt x="3659460" y="35560"/>
                    <a:pt x="3750341" y="38100"/>
                  </a:cubicBezTo>
                  <a:lnTo>
                    <a:pt x="3823045" y="38100"/>
                  </a:lnTo>
                  <a:cubicBezTo>
                    <a:pt x="3934122" y="35560"/>
                    <a:pt x="4043178" y="35560"/>
                    <a:pt x="4154255" y="31750"/>
                  </a:cubicBezTo>
                  <a:cubicBezTo>
                    <a:pt x="4261292" y="27940"/>
                    <a:pt x="4366309" y="19050"/>
                    <a:pt x="4473347" y="15240"/>
                  </a:cubicBezTo>
                  <a:cubicBezTo>
                    <a:pt x="4523836" y="12700"/>
                    <a:pt x="4576345" y="12700"/>
                    <a:pt x="4626834" y="19050"/>
                  </a:cubicBezTo>
                  <a:cubicBezTo>
                    <a:pt x="4703578" y="27940"/>
                    <a:pt x="4776282" y="33020"/>
                    <a:pt x="4853026" y="19050"/>
                  </a:cubicBezTo>
                  <a:cubicBezTo>
                    <a:pt x="4881300" y="13970"/>
                    <a:pt x="4917652" y="22860"/>
                    <a:pt x="4949965" y="25400"/>
                  </a:cubicBezTo>
                  <a:cubicBezTo>
                    <a:pt x="4964102" y="26670"/>
                    <a:pt x="4980259" y="29210"/>
                    <a:pt x="4988337" y="25400"/>
                  </a:cubicBezTo>
                  <a:cubicBezTo>
                    <a:pt x="5042865" y="0"/>
                    <a:pt x="5093355" y="6350"/>
                    <a:pt x="5145863" y="27940"/>
                  </a:cubicBezTo>
                  <a:cubicBezTo>
                    <a:pt x="5151922" y="30480"/>
                    <a:pt x="5168079" y="24130"/>
                    <a:pt x="5180196" y="24130"/>
                  </a:cubicBezTo>
                  <a:cubicBezTo>
                    <a:pt x="5228666" y="24130"/>
                    <a:pt x="5277135" y="24130"/>
                    <a:pt x="5327624" y="25400"/>
                  </a:cubicBezTo>
                  <a:cubicBezTo>
                    <a:pt x="5363977" y="26670"/>
                    <a:pt x="5398310" y="34290"/>
                    <a:pt x="5434662" y="36830"/>
                  </a:cubicBezTo>
                  <a:cubicBezTo>
                    <a:pt x="5513425" y="43180"/>
                    <a:pt x="5594208" y="53340"/>
                    <a:pt x="5674991" y="53340"/>
                  </a:cubicBezTo>
                  <a:cubicBezTo>
                    <a:pt x="5826459" y="54610"/>
                    <a:pt x="5977926" y="58420"/>
                    <a:pt x="6127374" y="78740"/>
                  </a:cubicBezTo>
                  <a:cubicBezTo>
                    <a:pt x="6266724" y="97790"/>
                    <a:pt x="6410114" y="97790"/>
                    <a:pt x="6551484" y="113030"/>
                  </a:cubicBezTo>
                  <a:cubicBezTo>
                    <a:pt x="6636306" y="121920"/>
                    <a:pt x="6723147" y="138430"/>
                    <a:pt x="6795852" y="165100"/>
                  </a:cubicBezTo>
                  <a:cubicBezTo>
                    <a:pt x="6874615" y="193040"/>
                    <a:pt x="6935202" y="238760"/>
                    <a:pt x="7005887" y="276860"/>
                  </a:cubicBezTo>
                  <a:cubicBezTo>
                    <a:pt x="7032142" y="290830"/>
                    <a:pt x="7070513" y="300990"/>
                    <a:pt x="7088690" y="318770"/>
                  </a:cubicBezTo>
                  <a:cubicBezTo>
                    <a:pt x="7141198" y="367030"/>
                    <a:pt x="7187648" y="417830"/>
                    <a:pt x="7234099" y="468630"/>
                  </a:cubicBezTo>
                  <a:cubicBezTo>
                    <a:pt x="7268431" y="505460"/>
                    <a:pt x="7302764" y="543560"/>
                    <a:pt x="7329019" y="581660"/>
                  </a:cubicBezTo>
                  <a:cubicBezTo>
                    <a:pt x="7357292" y="626110"/>
                    <a:pt x="7379508" y="671830"/>
                    <a:pt x="7401723" y="718820"/>
                  </a:cubicBezTo>
                  <a:cubicBezTo>
                    <a:pt x="7436055" y="792480"/>
                    <a:pt x="7476448" y="866140"/>
                    <a:pt x="7498662" y="942340"/>
                  </a:cubicBezTo>
                  <a:cubicBezTo>
                    <a:pt x="7530975" y="1049020"/>
                    <a:pt x="7547132" y="1158240"/>
                    <a:pt x="7571367" y="1266190"/>
                  </a:cubicBezTo>
                  <a:cubicBezTo>
                    <a:pt x="7579445" y="1301750"/>
                    <a:pt x="7589543" y="1337310"/>
                    <a:pt x="7593582" y="1372870"/>
                  </a:cubicBezTo>
                  <a:cubicBezTo>
                    <a:pt x="7605699" y="1474470"/>
                    <a:pt x="7613778" y="1574800"/>
                    <a:pt x="7623876" y="1676400"/>
                  </a:cubicBezTo>
                  <a:cubicBezTo>
                    <a:pt x="7638013" y="1802130"/>
                    <a:pt x="7658209" y="1926590"/>
                    <a:pt x="7668306" y="2052320"/>
                  </a:cubicBezTo>
                  <a:cubicBezTo>
                    <a:pt x="7678404" y="2172970"/>
                    <a:pt x="7683484" y="2294890"/>
                    <a:pt x="7680944" y="2416810"/>
                  </a:cubicBezTo>
                  <a:cubicBezTo>
                    <a:pt x="7676384" y="2620010"/>
                    <a:pt x="7660228" y="2821940"/>
                    <a:pt x="7644071" y="3025140"/>
                  </a:cubicBezTo>
                  <a:cubicBezTo>
                    <a:pt x="7633974" y="3150870"/>
                    <a:pt x="7619836" y="3275330"/>
                    <a:pt x="7599641" y="3399790"/>
                  </a:cubicBezTo>
                  <a:cubicBezTo>
                    <a:pt x="7579445" y="3524250"/>
                    <a:pt x="7549151" y="3647440"/>
                    <a:pt x="7526937" y="3771900"/>
                  </a:cubicBezTo>
                  <a:cubicBezTo>
                    <a:pt x="7510780" y="3858260"/>
                    <a:pt x="7506741" y="3944620"/>
                    <a:pt x="7488564" y="4029710"/>
                  </a:cubicBezTo>
                  <a:cubicBezTo>
                    <a:pt x="7472407" y="4107180"/>
                    <a:pt x="7411820" y="4175760"/>
                    <a:pt x="7331038" y="4232910"/>
                  </a:cubicBezTo>
                  <a:cubicBezTo>
                    <a:pt x="7264392" y="4281170"/>
                    <a:pt x="7211883" y="4335780"/>
                    <a:pt x="7143218" y="4382770"/>
                  </a:cubicBezTo>
                  <a:cubicBezTo>
                    <a:pt x="7082631" y="4424680"/>
                    <a:pt x="7015985" y="4466590"/>
                    <a:pt x="6910967" y="4467860"/>
                  </a:cubicBezTo>
                  <a:cubicBezTo>
                    <a:pt x="6886732" y="4467860"/>
                    <a:pt x="6864517" y="4483100"/>
                    <a:pt x="6840282" y="4490720"/>
                  </a:cubicBezTo>
                  <a:cubicBezTo>
                    <a:pt x="6737285" y="4518660"/>
                    <a:pt x="6630247" y="4542790"/>
                    <a:pt x="6529268" y="4573270"/>
                  </a:cubicBezTo>
                  <a:cubicBezTo>
                    <a:pt x="6343469" y="4629150"/>
                    <a:pt x="6143531" y="4638040"/>
                    <a:pt x="5943593" y="4643120"/>
                  </a:cubicBezTo>
                  <a:cubicBezTo>
                    <a:pt x="5866850" y="4645660"/>
                    <a:pt x="5788087" y="4641850"/>
                    <a:pt x="5711343" y="4645660"/>
                  </a:cubicBezTo>
                  <a:cubicBezTo>
                    <a:pt x="5672971" y="4646930"/>
                    <a:pt x="5636619" y="4658360"/>
                    <a:pt x="5600266" y="4663440"/>
                  </a:cubicBezTo>
                  <a:cubicBezTo>
                    <a:pt x="5584110" y="4665980"/>
                    <a:pt x="5567954" y="4664710"/>
                    <a:pt x="5549777" y="4665980"/>
                  </a:cubicBezTo>
                  <a:cubicBezTo>
                    <a:pt x="5525543" y="4667250"/>
                    <a:pt x="5501308" y="4671060"/>
                    <a:pt x="5477073" y="4669790"/>
                  </a:cubicBezTo>
                  <a:cubicBezTo>
                    <a:pt x="5452838" y="4667250"/>
                    <a:pt x="5436682" y="4662170"/>
                    <a:pt x="5432642" y="4662170"/>
                  </a:cubicBezTo>
                  <a:close/>
                </a:path>
              </a:pathLst>
            </a:custGeom>
            <a:blipFill>
              <a:blip r:embed="rId4">
                <a:alphaModFix amt="43000"/>
              </a:blip>
              <a:stretch>
                <a:fillRect l="-22" t="-12247" r="-12" b="-10667"/>
              </a:stretch>
            </a:blipFill>
          </p:spPr>
          <p:txBody>
            <a:bodyPr/>
            <a:lstStyle/>
            <a:p>
              <a:endParaRPr lang="fr-FR"/>
            </a:p>
          </p:txBody>
        </p:sp>
      </p:grpSp>
      <p:sp>
        <p:nvSpPr>
          <p:cNvPr id="8" name="TextBox 8"/>
          <p:cNvSpPr txBox="1"/>
          <p:nvPr/>
        </p:nvSpPr>
        <p:spPr>
          <a:xfrm>
            <a:off x="1172486" y="1009650"/>
            <a:ext cx="7971514" cy="4276725"/>
          </a:xfrm>
          <a:prstGeom prst="rect">
            <a:avLst/>
          </a:prstGeom>
        </p:spPr>
        <p:txBody>
          <a:bodyPr lIns="0" tIns="0" rIns="0" bIns="0" rtlCol="0" anchor="t">
            <a:spAutoFit/>
          </a:bodyPr>
          <a:lstStyle/>
          <a:p>
            <a:pPr algn="ctr">
              <a:lnSpc>
                <a:spcPts val="5625"/>
              </a:lnSpc>
            </a:pPr>
            <a:r>
              <a:rPr lang="en-US" sz="4500" b="1" dirty="0">
                <a:solidFill>
                  <a:srgbClr val="151617"/>
                </a:solidFill>
                <a:latin typeface="Montserrat Bold"/>
                <a:ea typeface="Montserrat Bold"/>
                <a:cs typeface="Montserrat Bold"/>
                <a:sym typeface="Montserrat Bold"/>
              </a:rPr>
              <a:t>D’un </a:t>
            </a:r>
            <a:r>
              <a:rPr lang="en-US" sz="4500" b="1" dirty="0" err="1">
                <a:solidFill>
                  <a:srgbClr val="151617"/>
                </a:solidFill>
                <a:latin typeface="Montserrat Bold"/>
                <a:ea typeface="Montserrat Bold"/>
                <a:cs typeface="Montserrat Bold"/>
                <a:sym typeface="Montserrat Bold"/>
              </a:rPr>
              <a:t>territoire</a:t>
            </a:r>
            <a:r>
              <a:rPr lang="en-US" sz="4500" b="1" dirty="0">
                <a:solidFill>
                  <a:srgbClr val="151617"/>
                </a:solidFill>
                <a:latin typeface="Montserrat Bold"/>
                <a:ea typeface="Montserrat Bold"/>
                <a:cs typeface="Montserrat Bold"/>
                <a:sym typeface="Montserrat Bold"/>
              </a:rPr>
              <a:t> à un </a:t>
            </a:r>
            <a:r>
              <a:rPr lang="en-US" sz="4500" b="1" dirty="0" err="1">
                <a:solidFill>
                  <a:srgbClr val="151617"/>
                </a:solidFill>
                <a:latin typeface="Montserrat Bold"/>
                <a:ea typeface="Montserrat Bold"/>
                <a:cs typeface="Montserrat Bold"/>
                <a:sym typeface="Montserrat Bold"/>
              </a:rPr>
              <a:t>autre</a:t>
            </a:r>
            <a:r>
              <a:rPr lang="en-US" sz="4500" b="1" dirty="0">
                <a:solidFill>
                  <a:srgbClr val="151617"/>
                </a:solidFill>
                <a:latin typeface="Montserrat Bold"/>
                <a:ea typeface="Montserrat Bold"/>
                <a:cs typeface="Montserrat Bold"/>
                <a:sym typeface="Montserrat Bold"/>
              </a:rPr>
              <a:t> : </a:t>
            </a:r>
          </a:p>
          <a:p>
            <a:pPr algn="ctr">
              <a:lnSpc>
                <a:spcPts val="5625"/>
              </a:lnSpc>
            </a:pPr>
            <a:r>
              <a:rPr lang="en-US" sz="4500" b="1" dirty="0">
                <a:solidFill>
                  <a:srgbClr val="151617"/>
                </a:solidFill>
                <a:latin typeface="Montserrat Bold"/>
                <a:ea typeface="Montserrat Bold"/>
                <a:cs typeface="Montserrat Bold"/>
                <a:sym typeface="Montserrat Bold"/>
              </a:rPr>
              <a:t>des </a:t>
            </a:r>
            <a:r>
              <a:rPr lang="en-US" sz="4500" b="1" dirty="0" err="1">
                <a:solidFill>
                  <a:srgbClr val="151617"/>
                </a:solidFill>
                <a:latin typeface="Montserrat Bold"/>
                <a:ea typeface="Montserrat Bold"/>
                <a:cs typeface="Montserrat Bold"/>
                <a:sym typeface="Montserrat Bold"/>
              </a:rPr>
              <a:t>dynamiques</a:t>
            </a:r>
            <a:r>
              <a:rPr lang="en-US" sz="4500" b="1" dirty="0">
                <a:solidFill>
                  <a:srgbClr val="151617"/>
                </a:solidFill>
                <a:latin typeface="Montserrat Bold"/>
                <a:ea typeface="Montserrat Bold"/>
                <a:cs typeface="Montserrat Bold"/>
                <a:sym typeface="Montserrat Bold"/>
              </a:rPr>
              <a:t> </a:t>
            </a:r>
            <a:r>
              <a:rPr lang="en-US" sz="4500" b="1" dirty="0" err="1">
                <a:solidFill>
                  <a:srgbClr val="151617"/>
                </a:solidFill>
                <a:latin typeface="Montserrat Bold"/>
                <a:ea typeface="Montserrat Bold"/>
                <a:cs typeface="Montserrat Bold"/>
                <a:sym typeface="Montserrat Bold"/>
              </a:rPr>
              <a:t>institutionnelles</a:t>
            </a:r>
            <a:r>
              <a:rPr lang="en-US" sz="4500" b="1" dirty="0">
                <a:solidFill>
                  <a:srgbClr val="151617"/>
                </a:solidFill>
                <a:latin typeface="Montserrat Bold"/>
                <a:ea typeface="Montserrat Bold"/>
                <a:cs typeface="Montserrat Bold"/>
                <a:sym typeface="Montserrat Bold"/>
              </a:rPr>
              <a:t> locales qui </a:t>
            </a:r>
            <a:r>
              <a:rPr lang="en-US" sz="4500" b="1" dirty="0" err="1">
                <a:solidFill>
                  <a:srgbClr val="151617"/>
                </a:solidFill>
                <a:latin typeface="Montserrat Bold"/>
                <a:ea typeface="Montserrat Bold"/>
                <a:cs typeface="Montserrat Bold"/>
                <a:sym typeface="Montserrat Bold"/>
              </a:rPr>
              <a:t>renforcent</a:t>
            </a:r>
            <a:r>
              <a:rPr lang="en-US" sz="4500" b="1" dirty="0">
                <a:solidFill>
                  <a:srgbClr val="151617"/>
                </a:solidFill>
                <a:latin typeface="Montserrat Bold"/>
                <a:ea typeface="Montserrat Bold"/>
                <a:cs typeface="Montserrat Bold"/>
                <a:sym typeface="Montserrat Bold"/>
              </a:rPr>
              <a:t> les </a:t>
            </a:r>
            <a:r>
              <a:rPr lang="en-US" sz="4500" b="1" dirty="0" err="1">
                <a:solidFill>
                  <a:srgbClr val="151617"/>
                </a:solidFill>
                <a:latin typeface="Montserrat Bold"/>
                <a:ea typeface="Montserrat Bold"/>
                <a:cs typeface="Montserrat Bold"/>
                <a:sym typeface="Montserrat Bold"/>
              </a:rPr>
              <a:t>inégalités</a:t>
            </a:r>
            <a:r>
              <a:rPr lang="en-US" sz="4500" b="1" dirty="0">
                <a:solidFill>
                  <a:srgbClr val="151617"/>
                </a:solidFill>
                <a:latin typeface="Montserrat Bold"/>
                <a:ea typeface="Montserrat Bold"/>
                <a:cs typeface="Montserrat Bold"/>
                <a:sym typeface="Montserrat Bold"/>
              </a:rPr>
              <a:t> socio-</a:t>
            </a:r>
            <a:r>
              <a:rPr lang="en-US" sz="4500" b="1" dirty="0" err="1">
                <a:solidFill>
                  <a:srgbClr val="151617"/>
                </a:solidFill>
                <a:latin typeface="Montserrat Bold"/>
                <a:ea typeface="Montserrat Bold"/>
                <a:cs typeface="Montserrat Bold"/>
                <a:sym typeface="Montserrat Bold"/>
              </a:rPr>
              <a:t>éducatives</a:t>
            </a:r>
            <a:r>
              <a:rPr lang="en-US" sz="4500" b="1" dirty="0">
                <a:solidFill>
                  <a:srgbClr val="151617"/>
                </a:solidFill>
                <a:latin typeface="Montserrat Bold"/>
                <a:ea typeface="Montserrat Bold"/>
                <a:cs typeface="Montserrat Bold"/>
                <a:sym typeface="Montserrat Bold"/>
              </a:rPr>
              <a:t> ? </a:t>
            </a:r>
          </a:p>
        </p:txBody>
      </p:sp>
      <p:sp>
        <p:nvSpPr>
          <p:cNvPr id="9" name="TextBox 9"/>
          <p:cNvSpPr txBox="1"/>
          <p:nvPr/>
        </p:nvSpPr>
        <p:spPr>
          <a:xfrm>
            <a:off x="4402624" y="8423665"/>
            <a:ext cx="2547938" cy="441350"/>
          </a:xfrm>
          <a:prstGeom prst="rect">
            <a:avLst/>
          </a:prstGeom>
        </p:spPr>
        <p:txBody>
          <a:bodyPr lIns="0" tIns="0" rIns="0" bIns="0" rtlCol="0" anchor="t">
            <a:spAutoFit/>
          </a:bodyPr>
          <a:lstStyle/>
          <a:p>
            <a:pPr algn="l">
              <a:lnSpc>
                <a:spcPts val="3500"/>
              </a:lnSpc>
            </a:pPr>
            <a:r>
              <a:rPr lang="en-US" sz="2499" b="1">
                <a:solidFill>
                  <a:srgbClr val="151617"/>
                </a:solidFill>
                <a:latin typeface="Arimo Bold"/>
                <a:ea typeface="Arimo Bold"/>
                <a:cs typeface="Arimo Bold"/>
                <a:sym typeface="Arimo Bold"/>
              </a:rPr>
              <a:t>Laurie GENET</a:t>
            </a:r>
          </a:p>
        </p:txBody>
      </p:sp>
      <p:sp>
        <p:nvSpPr>
          <p:cNvPr id="10" name="TextBox 10"/>
          <p:cNvSpPr txBox="1"/>
          <p:nvPr/>
        </p:nvSpPr>
        <p:spPr>
          <a:xfrm>
            <a:off x="2802907" y="5756850"/>
            <a:ext cx="5747370" cy="1240004"/>
          </a:xfrm>
          <a:prstGeom prst="rect">
            <a:avLst/>
          </a:prstGeom>
        </p:spPr>
        <p:txBody>
          <a:bodyPr lIns="0" tIns="0" rIns="0" bIns="0" rtlCol="0" anchor="t">
            <a:spAutoFit/>
          </a:bodyPr>
          <a:lstStyle/>
          <a:p>
            <a:pPr algn="ctr">
              <a:lnSpc>
                <a:spcPts val="3330"/>
              </a:lnSpc>
            </a:pPr>
            <a:r>
              <a:rPr lang="en-US" sz="2100">
                <a:solidFill>
                  <a:srgbClr val="151617"/>
                </a:solidFill>
                <a:latin typeface="Arimo"/>
                <a:ea typeface="Arimo"/>
                <a:cs typeface="Arimo"/>
                <a:sym typeface="Arimo"/>
              </a:rPr>
              <a:t>AFS</a:t>
            </a:r>
          </a:p>
          <a:p>
            <a:pPr algn="ctr">
              <a:lnSpc>
                <a:spcPts val="3331"/>
              </a:lnSpc>
              <a:spcBef>
                <a:spcPct val="0"/>
              </a:spcBef>
            </a:pPr>
            <a:r>
              <a:rPr lang="en-US" sz="2100">
                <a:solidFill>
                  <a:srgbClr val="151617"/>
                </a:solidFill>
                <a:latin typeface="Arimo"/>
                <a:ea typeface="Arimo"/>
                <a:cs typeface="Arimo"/>
                <a:sym typeface="Arimo"/>
              </a:rPr>
              <a:t>RT4- Sociologie de l’éducation et de la formation</a:t>
            </a:r>
          </a:p>
          <a:p>
            <a:pPr algn="ctr">
              <a:lnSpc>
                <a:spcPts val="3330"/>
              </a:lnSpc>
              <a:spcBef>
                <a:spcPct val="0"/>
              </a:spcBef>
            </a:pPr>
            <a:r>
              <a:rPr lang="en-US" sz="2100">
                <a:solidFill>
                  <a:srgbClr val="151617"/>
                </a:solidFill>
                <a:latin typeface="Arimo"/>
                <a:ea typeface="Arimo"/>
                <a:cs typeface="Arimo"/>
                <a:sym typeface="Arimo"/>
              </a:rPr>
              <a:t>Territorialité, partenariats et dispositifs</a:t>
            </a:r>
          </a:p>
        </p:txBody>
      </p:sp>
      <p:sp>
        <p:nvSpPr>
          <p:cNvPr id="11" name="TextBox 11"/>
          <p:cNvSpPr txBox="1"/>
          <p:nvPr/>
        </p:nvSpPr>
        <p:spPr>
          <a:xfrm>
            <a:off x="4402624" y="7803242"/>
            <a:ext cx="2547938" cy="441350"/>
          </a:xfrm>
          <a:prstGeom prst="rect">
            <a:avLst/>
          </a:prstGeom>
        </p:spPr>
        <p:txBody>
          <a:bodyPr lIns="0" tIns="0" rIns="0" bIns="0" rtlCol="0" anchor="t">
            <a:spAutoFit/>
          </a:bodyPr>
          <a:lstStyle/>
          <a:p>
            <a:pPr algn="l">
              <a:lnSpc>
                <a:spcPts val="3500"/>
              </a:lnSpc>
            </a:pPr>
            <a:r>
              <a:rPr lang="en-US" sz="2499" b="1">
                <a:solidFill>
                  <a:srgbClr val="151617"/>
                </a:solidFill>
                <a:latin typeface="Arimo Bold"/>
                <a:ea typeface="Arimo Bold"/>
                <a:cs typeface="Arimo Bold"/>
                <a:sym typeface="Arimo Bold"/>
              </a:rPr>
              <a:t>10 juillet 2025</a:t>
            </a:r>
          </a:p>
        </p:txBody>
      </p:sp>
      <p:sp>
        <p:nvSpPr>
          <p:cNvPr id="12" name="Freeform 12"/>
          <p:cNvSpPr/>
          <p:nvPr/>
        </p:nvSpPr>
        <p:spPr>
          <a:xfrm>
            <a:off x="1973010" y="8286082"/>
            <a:ext cx="1973010" cy="1973010"/>
          </a:xfrm>
          <a:custGeom>
            <a:avLst/>
            <a:gdLst/>
            <a:ahLst/>
            <a:cxnLst/>
            <a:rect l="l" t="t" r="r" b="b"/>
            <a:pathLst>
              <a:path w="1973010" h="1973010">
                <a:moveTo>
                  <a:pt x="0" y="0"/>
                </a:moveTo>
                <a:lnTo>
                  <a:pt x="1973011" y="0"/>
                </a:lnTo>
                <a:lnTo>
                  <a:pt x="1973011" y="1973011"/>
                </a:lnTo>
                <a:lnTo>
                  <a:pt x="0" y="1973011"/>
                </a:lnTo>
                <a:lnTo>
                  <a:pt x="0" y="0"/>
                </a:lnTo>
                <a:close/>
              </a:path>
            </a:pathLst>
          </a:custGeom>
          <a:blipFill>
            <a:blip r:embed="rId5"/>
            <a:stretch>
              <a:fillRect/>
            </a:stretch>
          </a:blipFill>
        </p:spPr>
        <p:txBody>
          <a:bodyPr/>
          <a:lstStyle/>
          <a:p>
            <a:endParaRPr lang="fr-FR"/>
          </a:p>
        </p:txBody>
      </p:sp>
      <p:pic>
        <p:nvPicPr>
          <p:cNvPr id="1028" name="Picture 4" descr="Le Centre de Recherche sur les Liens Sociaux – UMR8070 |">
            <a:extLst>
              <a:ext uri="{FF2B5EF4-FFF2-40B4-BE49-F238E27FC236}">
                <a16:creationId xmlns:a16="http://schemas.microsoft.com/office/drawing/2014/main" id="{6DD4715E-6D29-08A8-0E45-BADB978FB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01" y="8277006"/>
            <a:ext cx="1973010" cy="1973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 y="569"/>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sp>
        <p:nvSpPr>
          <p:cNvPr id="4" name="AutoShape 4"/>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grpSp>
        <p:nvGrpSpPr>
          <p:cNvPr id="5" name="Group 5"/>
          <p:cNvGrpSpPr/>
          <p:nvPr/>
        </p:nvGrpSpPr>
        <p:grpSpPr>
          <a:xfrm rot="300481">
            <a:off x="-2262737" y="4049419"/>
            <a:ext cx="22174200" cy="3622020"/>
            <a:chOff x="0" y="0"/>
            <a:chExt cx="13679813" cy="2243227"/>
          </a:xfrm>
        </p:grpSpPr>
        <p:sp>
          <p:nvSpPr>
            <p:cNvPr id="6" name="Freeform 6"/>
            <p:cNvSpPr/>
            <p:nvPr/>
          </p:nvSpPr>
          <p:spPr>
            <a:xfrm>
              <a:off x="-2540" y="-15240"/>
              <a:ext cx="13682351" cy="2258467"/>
            </a:xfrm>
            <a:custGeom>
              <a:avLst/>
              <a:gdLst/>
              <a:ahLst/>
              <a:cxnLst/>
              <a:rect l="l" t="t" r="r" b="b"/>
              <a:pathLst>
                <a:path w="13682351" h="2258467">
                  <a:moveTo>
                    <a:pt x="12380864" y="991534"/>
                  </a:moveTo>
                  <a:cubicBezTo>
                    <a:pt x="12522673" y="977885"/>
                    <a:pt x="12711750" y="984308"/>
                    <a:pt x="12872468" y="970659"/>
                  </a:cubicBezTo>
                  <a:cubicBezTo>
                    <a:pt x="13212808" y="940953"/>
                    <a:pt x="13483821" y="893583"/>
                    <a:pt x="13682352" y="839791"/>
                  </a:cubicBezTo>
                  <a:cubicBezTo>
                    <a:pt x="13641385" y="784392"/>
                    <a:pt x="13628781" y="753883"/>
                    <a:pt x="13657142" y="707317"/>
                  </a:cubicBezTo>
                  <a:cubicBezTo>
                    <a:pt x="13631931" y="704105"/>
                    <a:pt x="13578359" y="712937"/>
                    <a:pt x="13575208" y="700091"/>
                  </a:cubicBezTo>
                  <a:cubicBezTo>
                    <a:pt x="13568906" y="663159"/>
                    <a:pt x="13499577" y="649510"/>
                    <a:pt x="13433399" y="618198"/>
                  </a:cubicBezTo>
                  <a:cubicBezTo>
                    <a:pt x="12926039" y="636664"/>
                    <a:pt x="12002708" y="737826"/>
                    <a:pt x="11454381" y="728994"/>
                  </a:cubicBezTo>
                  <a:cubicBezTo>
                    <a:pt x="11791569" y="667976"/>
                    <a:pt x="12034220" y="599732"/>
                    <a:pt x="12040523" y="509810"/>
                  </a:cubicBezTo>
                  <a:cubicBezTo>
                    <a:pt x="12012162" y="502584"/>
                    <a:pt x="11851445" y="497767"/>
                    <a:pt x="11813629" y="500978"/>
                  </a:cubicBezTo>
                  <a:cubicBezTo>
                    <a:pt x="11684425" y="494555"/>
                    <a:pt x="11552071" y="464849"/>
                    <a:pt x="11495347" y="446383"/>
                  </a:cubicBezTo>
                  <a:cubicBezTo>
                    <a:pt x="11441775" y="455214"/>
                    <a:pt x="11432321" y="445580"/>
                    <a:pt x="11385051" y="452003"/>
                  </a:cubicBezTo>
                  <a:cubicBezTo>
                    <a:pt x="11183368" y="412662"/>
                    <a:pt x="10757942" y="472075"/>
                    <a:pt x="10553107" y="435143"/>
                  </a:cubicBezTo>
                  <a:cubicBezTo>
                    <a:pt x="10647646" y="371716"/>
                    <a:pt x="10455417" y="357264"/>
                    <a:pt x="10326214" y="326755"/>
                  </a:cubicBezTo>
                  <a:cubicBezTo>
                    <a:pt x="10373483" y="276977"/>
                    <a:pt x="10256885" y="250482"/>
                    <a:pt x="10149741" y="203915"/>
                  </a:cubicBezTo>
                  <a:cubicBezTo>
                    <a:pt x="10017385" y="219973"/>
                    <a:pt x="10026840" y="195084"/>
                    <a:pt x="10042596" y="179026"/>
                  </a:cubicBezTo>
                  <a:cubicBezTo>
                    <a:pt x="9944906" y="186252"/>
                    <a:pt x="9885031" y="176617"/>
                    <a:pt x="9831459" y="163772"/>
                  </a:cubicBezTo>
                  <a:cubicBezTo>
                    <a:pt x="9642380" y="182238"/>
                    <a:pt x="9469058" y="183040"/>
                    <a:pt x="9317796" y="187055"/>
                  </a:cubicBezTo>
                  <a:cubicBezTo>
                    <a:pt x="8545727" y="207930"/>
                    <a:pt x="7587730" y="260919"/>
                    <a:pt x="6894443" y="269751"/>
                  </a:cubicBezTo>
                  <a:cubicBezTo>
                    <a:pt x="7531006" y="200704"/>
                    <a:pt x="8268411" y="156546"/>
                    <a:pt x="8737956" y="97133"/>
                  </a:cubicBezTo>
                  <a:cubicBezTo>
                    <a:pt x="8753712" y="63412"/>
                    <a:pt x="8750560" y="48158"/>
                    <a:pt x="8741107" y="16846"/>
                  </a:cubicBezTo>
                  <a:cubicBezTo>
                    <a:pt x="8233747" y="0"/>
                    <a:pt x="7455375" y="67427"/>
                    <a:pt x="6733726" y="125234"/>
                  </a:cubicBezTo>
                  <a:cubicBezTo>
                    <a:pt x="5060384" y="259313"/>
                    <a:pt x="3043549" y="411859"/>
                    <a:pt x="2095006" y="649510"/>
                  </a:cubicBezTo>
                  <a:cubicBezTo>
                    <a:pt x="2120217" y="684836"/>
                    <a:pt x="2079250" y="730600"/>
                    <a:pt x="2183243" y="761109"/>
                  </a:cubicBezTo>
                  <a:cubicBezTo>
                    <a:pt x="1836599" y="809281"/>
                    <a:pt x="1439535" y="852637"/>
                    <a:pt x="1102345" y="902415"/>
                  </a:cubicBezTo>
                  <a:cubicBezTo>
                    <a:pt x="1114951" y="944164"/>
                    <a:pt x="1200036" y="987519"/>
                    <a:pt x="1234700" y="994745"/>
                  </a:cubicBezTo>
                  <a:cubicBezTo>
                    <a:pt x="1124404" y="1010000"/>
                    <a:pt x="1294575" y="998760"/>
                    <a:pt x="1288272" y="1014817"/>
                  </a:cubicBezTo>
                  <a:cubicBezTo>
                    <a:pt x="1241003" y="1020437"/>
                    <a:pt x="1272516" y="1034086"/>
                    <a:pt x="1203187" y="1038100"/>
                  </a:cubicBezTo>
                  <a:cubicBezTo>
                    <a:pt x="947931" y="1027663"/>
                    <a:pt x="664314" y="1078244"/>
                    <a:pt x="402756" y="1093499"/>
                  </a:cubicBezTo>
                  <a:cubicBezTo>
                    <a:pt x="393302" y="1103936"/>
                    <a:pt x="487841" y="1102330"/>
                    <a:pt x="427966" y="1111162"/>
                  </a:cubicBezTo>
                  <a:cubicBezTo>
                    <a:pt x="254644" y="1121599"/>
                    <a:pt x="235737" y="1144882"/>
                    <a:pt x="62415" y="1155320"/>
                  </a:cubicBezTo>
                  <a:cubicBezTo>
                    <a:pt x="56112" y="1164954"/>
                    <a:pt x="49810" y="1174589"/>
                    <a:pt x="59264" y="1185829"/>
                  </a:cubicBezTo>
                  <a:cubicBezTo>
                    <a:pt x="84474" y="1193858"/>
                    <a:pt x="235737" y="1184223"/>
                    <a:pt x="194770" y="1197872"/>
                  </a:cubicBezTo>
                  <a:cubicBezTo>
                    <a:pt x="103382" y="1205901"/>
                    <a:pt x="0" y="1203492"/>
                    <a:pt x="1270" y="1225973"/>
                  </a:cubicBezTo>
                  <a:cubicBezTo>
                    <a:pt x="49810" y="1240424"/>
                    <a:pt x="153803" y="1230790"/>
                    <a:pt x="182164" y="1254073"/>
                  </a:cubicBezTo>
                  <a:cubicBezTo>
                    <a:pt x="160105" y="1265313"/>
                    <a:pt x="90777" y="1271736"/>
                    <a:pt x="109684" y="1286188"/>
                  </a:cubicBezTo>
                  <a:cubicBezTo>
                    <a:pt x="257796" y="1285385"/>
                    <a:pt x="390151" y="1292611"/>
                    <a:pt x="544564" y="1290202"/>
                  </a:cubicBezTo>
                  <a:cubicBezTo>
                    <a:pt x="497295" y="1296625"/>
                    <a:pt x="582380" y="1311077"/>
                    <a:pt x="708432" y="1304654"/>
                  </a:cubicBezTo>
                  <a:cubicBezTo>
                    <a:pt x="702130" y="1315894"/>
                    <a:pt x="591834" y="1317500"/>
                    <a:pt x="601288" y="1329543"/>
                  </a:cubicBezTo>
                  <a:cubicBezTo>
                    <a:pt x="784064" y="1320712"/>
                    <a:pt x="834484" y="1303048"/>
                    <a:pt x="1004655" y="1296625"/>
                  </a:cubicBezTo>
                  <a:cubicBezTo>
                    <a:pt x="891208" y="1319909"/>
                    <a:pt x="746248" y="1356038"/>
                    <a:pt x="604439" y="1364067"/>
                  </a:cubicBezTo>
                  <a:cubicBezTo>
                    <a:pt x="563472" y="1378519"/>
                    <a:pt x="579229" y="1397787"/>
                    <a:pt x="557170" y="1413042"/>
                  </a:cubicBezTo>
                  <a:cubicBezTo>
                    <a:pt x="519354" y="1409830"/>
                    <a:pt x="522505" y="1460411"/>
                    <a:pt x="620196" y="1472455"/>
                  </a:cubicBezTo>
                  <a:cubicBezTo>
                    <a:pt x="743097" y="1464426"/>
                    <a:pt x="1020411" y="1468440"/>
                    <a:pt x="1200036" y="1478075"/>
                  </a:cubicBezTo>
                  <a:cubicBezTo>
                    <a:pt x="1187431" y="1486906"/>
                    <a:pt x="1146464" y="1493329"/>
                    <a:pt x="1168523" y="1506175"/>
                  </a:cubicBezTo>
                  <a:cubicBezTo>
                    <a:pt x="1228398" y="1511795"/>
                    <a:pt x="1373358" y="1479680"/>
                    <a:pt x="1433232" y="1491724"/>
                  </a:cubicBezTo>
                  <a:cubicBezTo>
                    <a:pt x="1521469" y="1499752"/>
                    <a:pt x="1363904" y="1507781"/>
                    <a:pt x="1408022" y="1523838"/>
                  </a:cubicBezTo>
                  <a:cubicBezTo>
                    <a:pt x="1994165" y="1449171"/>
                    <a:pt x="2463709" y="1435522"/>
                    <a:pt x="3059305" y="1399393"/>
                  </a:cubicBezTo>
                  <a:cubicBezTo>
                    <a:pt x="2394380" y="1473257"/>
                    <a:pt x="1496259" y="1672370"/>
                    <a:pt x="1480502" y="1737403"/>
                  </a:cubicBezTo>
                  <a:cubicBezTo>
                    <a:pt x="1562436" y="1737403"/>
                    <a:pt x="1631765" y="1742220"/>
                    <a:pt x="1707396" y="1746234"/>
                  </a:cubicBezTo>
                  <a:cubicBezTo>
                    <a:pt x="1682186" y="1763095"/>
                    <a:pt x="1644370" y="1779152"/>
                    <a:pt x="1638067" y="1797618"/>
                  </a:cubicBezTo>
                  <a:cubicBezTo>
                    <a:pt x="1679034" y="1779152"/>
                    <a:pt x="1823994" y="1770320"/>
                    <a:pt x="1836599" y="1804041"/>
                  </a:cubicBezTo>
                  <a:cubicBezTo>
                    <a:pt x="1735758" y="1806450"/>
                    <a:pt x="1735758" y="1814479"/>
                    <a:pt x="1735758" y="1833747"/>
                  </a:cubicBezTo>
                  <a:cubicBezTo>
                    <a:pt x="1839751" y="1836959"/>
                    <a:pt x="2000467" y="1813676"/>
                    <a:pt x="2050888" y="1838565"/>
                  </a:cubicBezTo>
                  <a:cubicBezTo>
                    <a:pt x="1984711" y="1849002"/>
                    <a:pt x="1959500" y="1839368"/>
                    <a:pt x="1896474" y="1848199"/>
                  </a:cubicBezTo>
                  <a:cubicBezTo>
                    <a:pt x="1899625" y="1864257"/>
                    <a:pt x="1962652" y="1852214"/>
                    <a:pt x="1984711" y="1860242"/>
                  </a:cubicBezTo>
                  <a:cubicBezTo>
                    <a:pt x="1801935" y="1879511"/>
                    <a:pt x="1811389" y="1886737"/>
                    <a:pt x="1751514" y="1912429"/>
                  </a:cubicBezTo>
                  <a:cubicBezTo>
                    <a:pt x="1701093" y="1891554"/>
                    <a:pt x="1568738" y="2025634"/>
                    <a:pt x="1675883" y="2024028"/>
                  </a:cubicBezTo>
                  <a:cubicBezTo>
                    <a:pt x="1587646" y="2047312"/>
                    <a:pt x="1757817" y="2033663"/>
                    <a:pt x="1798784" y="2042494"/>
                  </a:cubicBezTo>
                  <a:cubicBezTo>
                    <a:pt x="1760968" y="2059355"/>
                    <a:pt x="1846053" y="2064172"/>
                    <a:pt x="1855507" y="2081835"/>
                  </a:cubicBezTo>
                  <a:cubicBezTo>
                    <a:pt x="1902777" y="2085047"/>
                    <a:pt x="1994165" y="2068186"/>
                    <a:pt x="1991013" y="2093878"/>
                  </a:cubicBezTo>
                  <a:cubicBezTo>
                    <a:pt x="1899625" y="2096287"/>
                    <a:pt x="1927987" y="2089864"/>
                    <a:pt x="1864961" y="2105921"/>
                  </a:cubicBezTo>
                  <a:cubicBezTo>
                    <a:pt x="1842902" y="2100301"/>
                    <a:pt x="1795632" y="2094681"/>
                    <a:pt x="1748363" y="2106724"/>
                  </a:cubicBezTo>
                  <a:cubicBezTo>
                    <a:pt x="1783027" y="2123585"/>
                    <a:pt x="1770422" y="2136431"/>
                    <a:pt x="1764119" y="2150079"/>
                  </a:cubicBezTo>
                  <a:cubicBezTo>
                    <a:pt x="1931139" y="2142854"/>
                    <a:pt x="1814540" y="2157305"/>
                    <a:pt x="1968954" y="2160517"/>
                  </a:cubicBezTo>
                  <a:cubicBezTo>
                    <a:pt x="2016224" y="2174968"/>
                    <a:pt x="1946895" y="2178983"/>
                    <a:pt x="1937441" y="2188617"/>
                  </a:cubicBezTo>
                  <a:cubicBezTo>
                    <a:pt x="2239966" y="2191026"/>
                    <a:pt x="2397532" y="2223141"/>
                    <a:pt x="2655939" y="2238395"/>
                  </a:cubicBezTo>
                  <a:cubicBezTo>
                    <a:pt x="2655939" y="2252847"/>
                    <a:pt x="2703208" y="2247227"/>
                    <a:pt x="2709511" y="2258467"/>
                  </a:cubicBezTo>
                  <a:cubicBezTo>
                    <a:pt x="3201114" y="2244016"/>
                    <a:pt x="3525699" y="2257664"/>
                    <a:pt x="4092933" y="2213506"/>
                  </a:cubicBezTo>
                  <a:cubicBezTo>
                    <a:pt x="4023605" y="2197449"/>
                    <a:pt x="3828224" y="2210295"/>
                    <a:pt x="3790408" y="2202266"/>
                  </a:cubicBezTo>
                  <a:cubicBezTo>
                    <a:pt x="4174867" y="2161319"/>
                    <a:pt x="4644412" y="2146868"/>
                    <a:pt x="5104502" y="2123585"/>
                  </a:cubicBezTo>
                  <a:cubicBezTo>
                    <a:pt x="5545685" y="2101907"/>
                    <a:pt x="5980565" y="2109133"/>
                    <a:pt x="6415445" y="2060158"/>
                  </a:cubicBezTo>
                  <a:cubicBezTo>
                    <a:pt x="6519438" y="2070595"/>
                    <a:pt x="6601372" y="2050523"/>
                    <a:pt x="6699062" y="2043297"/>
                  </a:cubicBezTo>
                  <a:cubicBezTo>
                    <a:pt x="7209574" y="2003957"/>
                    <a:pt x="7858742" y="1972645"/>
                    <a:pt x="8362951" y="1962207"/>
                  </a:cubicBezTo>
                  <a:cubicBezTo>
                    <a:pt x="8451188" y="1960601"/>
                    <a:pt x="8552030" y="1947755"/>
                    <a:pt x="8592996" y="1940530"/>
                  </a:cubicBezTo>
                  <a:cubicBezTo>
                    <a:pt x="8756865" y="1946953"/>
                    <a:pt x="9040482" y="1919655"/>
                    <a:pt x="9188592" y="1909217"/>
                  </a:cubicBezTo>
                  <a:cubicBezTo>
                    <a:pt x="9182291" y="1901992"/>
                    <a:pt x="9157080" y="1893963"/>
                    <a:pt x="9185442" y="1889949"/>
                  </a:cubicBezTo>
                  <a:cubicBezTo>
                    <a:pt x="9390276" y="1877906"/>
                    <a:pt x="9680197" y="1865059"/>
                    <a:pt x="9869275" y="1836156"/>
                  </a:cubicBezTo>
                  <a:cubicBezTo>
                    <a:pt x="9844065" y="1832945"/>
                    <a:pt x="9790492" y="1841776"/>
                    <a:pt x="9787340" y="1828930"/>
                  </a:cubicBezTo>
                  <a:cubicBezTo>
                    <a:pt x="9966965" y="1817690"/>
                    <a:pt x="10187556" y="1812873"/>
                    <a:pt x="10357727" y="1795209"/>
                  </a:cubicBezTo>
                  <a:cubicBezTo>
                    <a:pt x="10323062" y="1793604"/>
                    <a:pt x="10285247" y="1793604"/>
                    <a:pt x="10253734" y="1789589"/>
                  </a:cubicBezTo>
                  <a:cubicBezTo>
                    <a:pt x="10464871" y="1748643"/>
                    <a:pt x="10553108" y="1728571"/>
                    <a:pt x="10843027" y="1719739"/>
                  </a:cubicBezTo>
                  <a:cubicBezTo>
                    <a:pt x="10820969" y="1695653"/>
                    <a:pt x="10887145" y="1680399"/>
                    <a:pt x="11035257" y="1671567"/>
                  </a:cubicBezTo>
                  <a:cubicBezTo>
                    <a:pt x="11076224" y="1657115"/>
                    <a:pt x="10950172" y="1662736"/>
                    <a:pt x="10997441" y="1645072"/>
                  </a:cubicBezTo>
                  <a:cubicBezTo>
                    <a:pt x="11523710" y="1627409"/>
                    <a:pt x="11668670" y="1506978"/>
                    <a:pt x="11911319" y="1439537"/>
                  </a:cubicBezTo>
                  <a:cubicBezTo>
                    <a:pt x="11920774" y="1437128"/>
                    <a:pt x="11961740" y="1430705"/>
                    <a:pt x="11968044" y="1429099"/>
                  </a:cubicBezTo>
                  <a:cubicBezTo>
                    <a:pt x="12302082" y="1377716"/>
                    <a:pt x="12714902" y="1370490"/>
                    <a:pt x="12970158" y="1299837"/>
                  </a:cubicBezTo>
                  <a:cubicBezTo>
                    <a:pt x="13067849" y="1246044"/>
                    <a:pt x="13326255" y="1177800"/>
                    <a:pt x="13039487" y="1133642"/>
                  </a:cubicBezTo>
                  <a:cubicBezTo>
                    <a:pt x="13071000" y="1122402"/>
                    <a:pt x="13055244" y="1107147"/>
                    <a:pt x="13023731" y="1090287"/>
                  </a:cubicBezTo>
                  <a:cubicBezTo>
                    <a:pt x="12894527" y="1099119"/>
                    <a:pt x="12298931" y="1069412"/>
                    <a:pt x="12166575" y="1055763"/>
                  </a:cubicBezTo>
                  <a:cubicBezTo>
                    <a:pt x="12194937" y="1038903"/>
                    <a:pt x="12135062" y="1022043"/>
                    <a:pt x="12150819" y="1012408"/>
                  </a:cubicBezTo>
                  <a:cubicBezTo>
                    <a:pt x="12273720" y="1010803"/>
                    <a:pt x="12308384" y="998760"/>
                    <a:pt x="12380864" y="991534"/>
                  </a:cubicBezTo>
                  <a:close/>
                </a:path>
              </a:pathLst>
            </a:custGeom>
            <a:solidFill>
              <a:srgbClr val="E3966A"/>
            </a:solidFill>
            <a:ln w="12700">
              <a:solidFill>
                <a:srgbClr val="000000"/>
              </a:solidFill>
            </a:ln>
          </p:spPr>
          <p:txBody>
            <a:bodyPr/>
            <a:lstStyle/>
            <a:p>
              <a:endParaRPr lang="fr-FR"/>
            </a:p>
          </p:txBody>
        </p:sp>
      </p:grpSp>
      <p:sp>
        <p:nvSpPr>
          <p:cNvPr id="7" name="TextBox 7"/>
          <p:cNvSpPr txBox="1"/>
          <p:nvPr/>
        </p:nvSpPr>
        <p:spPr>
          <a:xfrm>
            <a:off x="629693" y="703799"/>
            <a:ext cx="18555801" cy="495246"/>
          </a:xfrm>
          <a:prstGeom prst="rect">
            <a:avLst/>
          </a:prstGeom>
        </p:spPr>
        <p:txBody>
          <a:bodyPr lIns="0" tIns="0" rIns="0" bIns="0" rtlCol="0" anchor="t">
            <a:spAutoFit/>
          </a:bodyPr>
          <a:lstStyle/>
          <a:p>
            <a:pPr algn="l">
              <a:lnSpc>
                <a:spcPts val="3991"/>
              </a:lnSpc>
            </a:pPr>
            <a:r>
              <a:rPr lang="en-US" sz="3200" b="1">
                <a:solidFill>
                  <a:srgbClr val="151617"/>
                </a:solidFill>
                <a:latin typeface="Montserrat Bold"/>
                <a:ea typeface="Montserrat Bold"/>
                <a:cs typeface="Montserrat Bold"/>
                <a:sym typeface="Montserrat Bold"/>
              </a:rPr>
              <a:t>Conclusion : les paradoxes de la territorialisation</a:t>
            </a:r>
          </a:p>
        </p:txBody>
      </p:sp>
      <p:sp>
        <p:nvSpPr>
          <p:cNvPr id="8" name="TextBox 8"/>
          <p:cNvSpPr txBox="1"/>
          <p:nvPr/>
        </p:nvSpPr>
        <p:spPr>
          <a:xfrm>
            <a:off x="992237" y="1996144"/>
            <a:ext cx="16303526" cy="3375165"/>
          </a:xfrm>
          <a:prstGeom prst="rect">
            <a:avLst/>
          </a:prstGeom>
        </p:spPr>
        <p:txBody>
          <a:bodyPr lIns="0" tIns="0" rIns="0" bIns="0" rtlCol="0" anchor="t">
            <a:spAutoFit/>
          </a:bodyPr>
          <a:lstStyle/>
          <a:p>
            <a:pPr algn="l">
              <a:lnSpc>
                <a:spcPts val="3886"/>
              </a:lnSpc>
            </a:pPr>
            <a:r>
              <a:rPr lang="en-US" sz="2387" b="1" dirty="0">
                <a:solidFill>
                  <a:srgbClr val="151617"/>
                </a:solidFill>
                <a:latin typeface="Arimo Bold"/>
                <a:ea typeface="Arimo Bold"/>
                <a:cs typeface="Arimo Bold"/>
                <a:sym typeface="Arimo Bold"/>
              </a:rPr>
              <a:t>Les </a:t>
            </a:r>
            <a:r>
              <a:rPr lang="en-US" sz="2387" b="1" dirty="0" err="1">
                <a:solidFill>
                  <a:srgbClr val="151617"/>
                </a:solidFill>
                <a:latin typeface="Arimo Bold"/>
                <a:ea typeface="Arimo Bold"/>
                <a:cs typeface="Arimo Bold"/>
                <a:sym typeface="Arimo Bold"/>
              </a:rPr>
              <a:t>logiques</a:t>
            </a:r>
            <a:r>
              <a:rPr lang="en-US" sz="2387" b="1" dirty="0">
                <a:solidFill>
                  <a:srgbClr val="151617"/>
                </a:solidFill>
                <a:latin typeface="Arimo Bold"/>
                <a:ea typeface="Arimo Bold"/>
                <a:cs typeface="Arimo Bold"/>
                <a:sym typeface="Arimo Bold"/>
              </a:rPr>
              <a:t> </a:t>
            </a:r>
            <a:r>
              <a:rPr lang="en-US" sz="2387" b="1" dirty="0" err="1">
                <a:solidFill>
                  <a:srgbClr val="151617"/>
                </a:solidFill>
                <a:latin typeface="Arimo Bold"/>
                <a:ea typeface="Arimo Bold"/>
                <a:cs typeface="Arimo Bold"/>
                <a:sym typeface="Arimo Bold"/>
              </a:rPr>
              <a:t>institutionnelles</a:t>
            </a:r>
            <a:r>
              <a:rPr lang="en-US" sz="2387" b="1" dirty="0">
                <a:solidFill>
                  <a:srgbClr val="151617"/>
                </a:solidFill>
                <a:latin typeface="Arimo Bold"/>
                <a:ea typeface="Arimo Bold"/>
                <a:cs typeface="Arimo Bold"/>
                <a:sym typeface="Arimo Bold"/>
              </a:rPr>
              <a:t> </a:t>
            </a:r>
            <a:r>
              <a:rPr lang="en-US" sz="2387" b="1" dirty="0" err="1">
                <a:solidFill>
                  <a:srgbClr val="151617"/>
                </a:solidFill>
                <a:latin typeface="Arimo Bold"/>
                <a:ea typeface="Arimo Bold"/>
                <a:cs typeface="Arimo Bold"/>
                <a:sym typeface="Arimo Bold"/>
              </a:rPr>
              <a:t>produisent</a:t>
            </a:r>
            <a:r>
              <a:rPr lang="en-US" sz="2387" b="1" dirty="0">
                <a:solidFill>
                  <a:srgbClr val="151617"/>
                </a:solidFill>
                <a:latin typeface="Arimo Bold"/>
                <a:ea typeface="Arimo Bold"/>
                <a:cs typeface="Arimo Bold"/>
                <a:sym typeface="Arimo Bold"/>
              </a:rPr>
              <a:t> des </a:t>
            </a:r>
            <a:r>
              <a:rPr lang="en-US" sz="2387" b="1" dirty="0" err="1">
                <a:solidFill>
                  <a:srgbClr val="151617"/>
                </a:solidFill>
                <a:latin typeface="Arimo Bold"/>
                <a:ea typeface="Arimo Bold"/>
                <a:cs typeface="Arimo Bold"/>
                <a:sym typeface="Arimo Bold"/>
              </a:rPr>
              <a:t>effets</a:t>
            </a:r>
            <a:r>
              <a:rPr lang="en-US" sz="2387" b="1" dirty="0">
                <a:solidFill>
                  <a:srgbClr val="151617"/>
                </a:solidFill>
                <a:latin typeface="Arimo Bold"/>
                <a:ea typeface="Arimo Bold"/>
                <a:cs typeface="Arimo Bold"/>
                <a:sym typeface="Arimo Bold"/>
              </a:rPr>
              <a:t> directs sur la “</a:t>
            </a:r>
            <a:r>
              <a:rPr lang="en-US" sz="2387" b="1" dirty="0" err="1">
                <a:solidFill>
                  <a:srgbClr val="151617"/>
                </a:solidFill>
                <a:latin typeface="Arimo Bold"/>
                <a:ea typeface="Arimo Bold"/>
                <a:cs typeface="Arimo Bold"/>
                <a:sym typeface="Arimo Bold"/>
              </a:rPr>
              <a:t>captation</a:t>
            </a:r>
            <a:r>
              <a:rPr lang="en-US" sz="2387" b="1" dirty="0">
                <a:solidFill>
                  <a:srgbClr val="151617"/>
                </a:solidFill>
                <a:latin typeface="Arimo Bold"/>
                <a:ea typeface="Arimo Bold"/>
                <a:cs typeface="Arimo Bold"/>
                <a:sym typeface="Arimo Bold"/>
              </a:rPr>
              <a:t>” et le </a:t>
            </a:r>
            <a:r>
              <a:rPr lang="en-US" sz="2387" b="1" dirty="0" err="1">
                <a:solidFill>
                  <a:srgbClr val="151617"/>
                </a:solidFill>
                <a:latin typeface="Arimo Bold"/>
                <a:ea typeface="Arimo Bold"/>
                <a:cs typeface="Arimo Bold"/>
                <a:sym typeface="Arimo Bold"/>
              </a:rPr>
              <a:t>recours</a:t>
            </a:r>
            <a:r>
              <a:rPr lang="en-US" sz="2387" b="1" dirty="0">
                <a:solidFill>
                  <a:srgbClr val="151617"/>
                </a:solidFill>
                <a:latin typeface="Arimo Bold"/>
                <a:ea typeface="Arimo Bold"/>
                <a:cs typeface="Arimo Bold"/>
                <a:sym typeface="Arimo Bold"/>
              </a:rPr>
              <a:t> des publics. </a:t>
            </a:r>
          </a:p>
          <a:p>
            <a:pPr algn="l">
              <a:lnSpc>
                <a:spcPts val="3886"/>
              </a:lnSpc>
            </a:pPr>
            <a:endParaRPr lang="en-US" sz="2387" b="1" dirty="0">
              <a:solidFill>
                <a:srgbClr val="151617"/>
              </a:solidFill>
              <a:latin typeface="Arimo Bold"/>
              <a:ea typeface="Arimo Bold"/>
              <a:cs typeface="Arimo Bold"/>
              <a:sym typeface="Arimo Bold"/>
            </a:endParaRPr>
          </a:p>
          <a:p>
            <a:pPr algn="l">
              <a:lnSpc>
                <a:spcPts val="3888"/>
              </a:lnSpc>
            </a:pPr>
            <a:r>
              <a:rPr lang="en-US" sz="2387" dirty="0" err="1">
                <a:solidFill>
                  <a:srgbClr val="151617"/>
                </a:solidFill>
                <a:latin typeface="Arimo"/>
                <a:ea typeface="Arimo"/>
                <a:cs typeface="Arimo"/>
                <a:sym typeface="Arimo"/>
              </a:rPr>
              <a:t>Selon</a:t>
            </a:r>
            <a:r>
              <a:rPr lang="en-US" sz="2387" dirty="0">
                <a:solidFill>
                  <a:srgbClr val="151617"/>
                </a:solidFill>
                <a:latin typeface="Arimo"/>
                <a:ea typeface="Arimo"/>
                <a:cs typeface="Arimo"/>
                <a:sym typeface="Arimo"/>
              </a:rPr>
              <a:t> les choix </a:t>
            </a:r>
            <a:r>
              <a:rPr lang="en-US" sz="2387" dirty="0" err="1">
                <a:solidFill>
                  <a:srgbClr val="151617"/>
                </a:solidFill>
                <a:latin typeface="Arimo"/>
                <a:ea typeface="Arimo"/>
                <a:cs typeface="Arimo"/>
                <a:sym typeface="Arimo"/>
              </a:rPr>
              <a:t>réalisés</a:t>
            </a:r>
            <a:r>
              <a:rPr lang="en-US" sz="2387" dirty="0">
                <a:solidFill>
                  <a:srgbClr val="151617"/>
                </a:solidFill>
                <a:latin typeface="Arimo"/>
                <a:ea typeface="Arimo"/>
                <a:cs typeface="Arimo"/>
                <a:sym typeface="Arimo"/>
              </a:rPr>
              <a:t> dans les instances, les jeunes qui </a:t>
            </a:r>
            <a:r>
              <a:rPr lang="en-US" sz="2387" dirty="0" err="1">
                <a:solidFill>
                  <a:srgbClr val="151617"/>
                </a:solidFill>
                <a:latin typeface="Arimo"/>
                <a:ea typeface="Arimo"/>
                <a:cs typeface="Arimo"/>
                <a:sym typeface="Arimo"/>
              </a:rPr>
              <a:t>s'inscrivent</a:t>
            </a:r>
            <a:r>
              <a:rPr lang="en-US" sz="2387" dirty="0">
                <a:solidFill>
                  <a:srgbClr val="151617"/>
                </a:solidFill>
                <a:latin typeface="Arimo"/>
                <a:ea typeface="Arimo"/>
                <a:cs typeface="Arimo"/>
                <a:sym typeface="Arimo"/>
              </a:rPr>
              <a:t> dans les </a:t>
            </a:r>
            <a:r>
              <a:rPr lang="en-US" sz="2387" dirty="0" err="1">
                <a:solidFill>
                  <a:srgbClr val="151617"/>
                </a:solidFill>
                <a:latin typeface="Arimo"/>
                <a:ea typeface="Arimo"/>
                <a:cs typeface="Arimo"/>
                <a:sym typeface="Arimo"/>
              </a:rPr>
              <a:t>projets</a:t>
            </a:r>
            <a:r>
              <a:rPr lang="en-US" sz="2387" dirty="0">
                <a:solidFill>
                  <a:srgbClr val="151617"/>
                </a:solidFill>
                <a:latin typeface="Arimo"/>
                <a:ea typeface="Arimo"/>
                <a:cs typeface="Arimo"/>
                <a:sym typeface="Arimo"/>
              </a:rPr>
              <a:t> ne </a:t>
            </a:r>
            <a:r>
              <a:rPr lang="en-US" sz="2387" dirty="0" err="1">
                <a:solidFill>
                  <a:srgbClr val="151617"/>
                </a:solidFill>
                <a:latin typeface="Arimo"/>
                <a:ea typeface="Arimo"/>
                <a:cs typeface="Arimo"/>
                <a:sym typeface="Arimo"/>
              </a:rPr>
              <a:t>possèdent</a:t>
            </a:r>
            <a:r>
              <a:rPr lang="en-US" sz="2387" dirty="0">
                <a:solidFill>
                  <a:srgbClr val="151617"/>
                </a:solidFill>
                <a:latin typeface="Arimo"/>
                <a:ea typeface="Arimo"/>
                <a:cs typeface="Arimo"/>
                <a:sym typeface="Arimo"/>
              </a:rPr>
              <a:t> pas les </a:t>
            </a:r>
            <a:r>
              <a:rPr lang="en-US" sz="2387" dirty="0" err="1">
                <a:solidFill>
                  <a:srgbClr val="151617"/>
                </a:solidFill>
                <a:latin typeface="Arimo"/>
                <a:ea typeface="Arimo"/>
                <a:cs typeface="Arimo"/>
                <a:sym typeface="Arimo"/>
              </a:rPr>
              <a:t>mêmes</a:t>
            </a:r>
            <a:r>
              <a:rPr lang="en-US" sz="2387" dirty="0">
                <a:solidFill>
                  <a:srgbClr val="151617"/>
                </a:solidFill>
                <a:latin typeface="Arimo"/>
                <a:ea typeface="Arimo"/>
                <a:cs typeface="Arimo"/>
                <a:sym typeface="Arimo"/>
              </a:rPr>
              <a:t> </a:t>
            </a:r>
            <a:r>
              <a:rPr lang="en-US" sz="2387" dirty="0" err="1">
                <a:solidFill>
                  <a:srgbClr val="151617"/>
                </a:solidFill>
                <a:latin typeface="Arimo"/>
                <a:ea typeface="Arimo"/>
                <a:cs typeface="Arimo"/>
                <a:sym typeface="Arimo"/>
              </a:rPr>
              <a:t>profils</a:t>
            </a:r>
            <a:r>
              <a:rPr lang="en-US" sz="2387" dirty="0">
                <a:solidFill>
                  <a:srgbClr val="151617"/>
                </a:solidFill>
                <a:latin typeface="Arimo"/>
                <a:ea typeface="Arimo"/>
                <a:cs typeface="Arimo"/>
                <a:sym typeface="Arimo"/>
              </a:rPr>
              <a:t>, ne </a:t>
            </a:r>
            <a:r>
              <a:rPr lang="en-US" sz="2387" dirty="0" err="1">
                <a:solidFill>
                  <a:srgbClr val="151617"/>
                </a:solidFill>
                <a:latin typeface="Arimo"/>
                <a:ea typeface="Arimo"/>
                <a:cs typeface="Arimo"/>
                <a:sym typeface="Arimo"/>
              </a:rPr>
              <a:t>sont</a:t>
            </a:r>
            <a:r>
              <a:rPr lang="en-US" sz="2387" dirty="0">
                <a:solidFill>
                  <a:srgbClr val="151617"/>
                </a:solidFill>
                <a:latin typeface="Arimo"/>
                <a:ea typeface="Arimo"/>
                <a:cs typeface="Arimo"/>
                <a:sym typeface="Arimo"/>
              </a:rPr>
              <a:t> pas </a:t>
            </a:r>
            <a:r>
              <a:rPr lang="en-US" sz="2387" dirty="0" err="1">
                <a:solidFill>
                  <a:srgbClr val="151617"/>
                </a:solidFill>
                <a:latin typeface="Arimo"/>
                <a:ea typeface="Arimo"/>
                <a:cs typeface="Arimo"/>
                <a:sym typeface="Arimo"/>
              </a:rPr>
              <a:t>soumis</a:t>
            </a:r>
            <a:r>
              <a:rPr lang="en-US" sz="2387" dirty="0">
                <a:solidFill>
                  <a:srgbClr val="151617"/>
                </a:solidFill>
                <a:latin typeface="Arimo"/>
                <a:ea typeface="Arimo"/>
                <a:cs typeface="Arimo"/>
                <a:sym typeface="Arimo"/>
              </a:rPr>
              <a:t> aux </a:t>
            </a:r>
            <a:r>
              <a:rPr lang="en-US" sz="2387" dirty="0" err="1">
                <a:solidFill>
                  <a:srgbClr val="151617"/>
                </a:solidFill>
                <a:latin typeface="Arimo"/>
                <a:ea typeface="Arimo"/>
                <a:cs typeface="Arimo"/>
                <a:sym typeface="Arimo"/>
              </a:rPr>
              <a:t>mêmes</a:t>
            </a:r>
            <a:r>
              <a:rPr lang="en-US" sz="2387" dirty="0">
                <a:solidFill>
                  <a:srgbClr val="151617"/>
                </a:solidFill>
                <a:latin typeface="Arimo"/>
                <a:ea typeface="Arimo"/>
                <a:cs typeface="Arimo"/>
                <a:sym typeface="Arimo"/>
              </a:rPr>
              <a:t> </a:t>
            </a:r>
            <a:r>
              <a:rPr lang="en-US" sz="2387" dirty="0" err="1">
                <a:solidFill>
                  <a:srgbClr val="151617"/>
                </a:solidFill>
                <a:latin typeface="Arimo"/>
                <a:ea typeface="Arimo"/>
                <a:cs typeface="Arimo"/>
                <a:sym typeface="Arimo"/>
              </a:rPr>
              <a:t>vulnérabilités</a:t>
            </a:r>
            <a:r>
              <a:rPr lang="en-US" sz="2387" dirty="0">
                <a:solidFill>
                  <a:srgbClr val="151617"/>
                </a:solidFill>
                <a:latin typeface="Arimo"/>
                <a:ea typeface="Arimo"/>
                <a:cs typeface="Arimo"/>
                <a:sym typeface="Arimo"/>
              </a:rPr>
              <a:t>.</a:t>
            </a:r>
          </a:p>
          <a:p>
            <a:pPr algn="l">
              <a:lnSpc>
                <a:spcPts val="3886"/>
              </a:lnSpc>
            </a:pPr>
            <a:endParaRPr lang="en-US" sz="2387" dirty="0">
              <a:solidFill>
                <a:srgbClr val="151617"/>
              </a:solidFill>
              <a:latin typeface="Arimo"/>
              <a:ea typeface="Arimo"/>
              <a:cs typeface="Arimo"/>
              <a:sym typeface="Arimo"/>
            </a:endParaRPr>
          </a:p>
          <a:p>
            <a:pPr algn="l">
              <a:lnSpc>
                <a:spcPts val="3886"/>
              </a:lnSpc>
            </a:pPr>
            <a:endParaRPr lang="en-US" sz="2387" dirty="0">
              <a:solidFill>
                <a:srgbClr val="151617"/>
              </a:solidFill>
              <a:latin typeface="Arimo"/>
              <a:ea typeface="Arimo"/>
              <a:cs typeface="Arimo"/>
              <a:sym typeface="Arimo"/>
            </a:endParaRPr>
          </a:p>
          <a:p>
            <a:pPr algn="l">
              <a:lnSpc>
                <a:spcPts val="3886"/>
              </a:lnSpc>
            </a:pPr>
            <a:endParaRPr lang="en-US" sz="2387" dirty="0">
              <a:solidFill>
                <a:srgbClr val="151617"/>
              </a:solidFill>
              <a:latin typeface="Arimo"/>
              <a:ea typeface="Arimo"/>
              <a:cs typeface="Arimo"/>
              <a:sym typeface="Arimo"/>
            </a:endParaRPr>
          </a:p>
        </p:txBody>
      </p:sp>
      <p:sp>
        <p:nvSpPr>
          <p:cNvPr id="9" name="TextBox 9"/>
          <p:cNvSpPr txBox="1"/>
          <p:nvPr/>
        </p:nvSpPr>
        <p:spPr>
          <a:xfrm>
            <a:off x="3563866" y="4497728"/>
            <a:ext cx="4487734" cy="370205"/>
          </a:xfrm>
          <a:prstGeom prst="rect">
            <a:avLst/>
          </a:prstGeom>
        </p:spPr>
        <p:txBody>
          <a:bodyPr lIns="0" tIns="0" rIns="0" bIns="0" rtlCol="0" anchor="t">
            <a:spAutoFit/>
          </a:bodyPr>
          <a:lstStyle/>
          <a:p>
            <a:pPr algn="l">
              <a:lnSpc>
                <a:spcPts val="3040"/>
              </a:lnSpc>
            </a:pPr>
            <a:r>
              <a:rPr lang="en-US" sz="2400" b="1">
                <a:solidFill>
                  <a:srgbClr val="151617"/>
                </a:solidFill>
                <a:latin typeface="Montserrat Bold"/>
                <a:ea typeface="Montserrat Bold"/>
                <a:cs typeface="Montserrat Bold"/>
                <a:sym typeface="Montserrat Bold"/>
              </a:rPr>
              <a:t>Quelques limites et freins : </a:t>
            </a:r>
          </a:p>
        </p:txBody>
      </p:sp>
      <p:sp>
        <p:nvSpPr>
          <p:cNvPr id="10" name="TextBox 10"/>
          <p:cNvSpPr txBox="1"/>
          <p:nvPr/>
        </p:nvSpPr>
        <p:spPr>
          <a:xfrm>
            <a:off x="2929282" y="7457524"/>
            <a:ext cx="11790163" cy="2177604"/>
          </a:xfrm>
          <a:prstGeom prst="rect">
            <a:avLst/>
          </a:prstGeom>
        </p:spPr>
        <p:txBody>
          <a:bodyPr lIns="0" tIns="0" rIns="0" bIns="0" rtlCol="0" anchor="t">
            <a:spAutoFit/>
          </a:bodyPr>
          <a:lstStyle/>
          <a:p>
            <a:pPr algn="ctr">
              <a:lnSpc>
                <a:spcPts val="3509"/>
              </a:lnSpc>
              <a:spcBef>
                <a:spcPct val="0"/>
              </a:spcBef>
            </a:pPr>
            <a:r>
              <a:rPr lang="en-US" sz="2212" i="1">
                <a:solidFill>
                  <a:srgbClr val="151617"/>
                </a:solidFill>
                <a:latin typeface="Arimo Italics"/>
                <a:ea typeface="Arimo Italics"/>
                <a:cs typeface="Arimo Italics"/>
                <a:sym typeface="Arimo Italics"/>
              </a:rPr>
              <a:t>« Le risque c'est de monter des projets pour dire oui, il y a des projets, mais qu'ils ne touchent personne ou ils vont toucher ceux qui sont déjà utilisateurs des structures, et ce n'est pas nécessairement ce qu'on veut. Et en fait, on perd ce truc-là d'aller chercher les plus fragiles, les plus précaires, les plus... C'est le risque partout, mais je pense que là, sur la cité éducative, c'est un des points sensibles et auxquels il faut prêter attention. »</a:t>
            </a:r>
          </a:p>
        </p:txBody>
      </p:sp>
      <p:sp>
        <p:nvSpPr>
          <p:cNvPr id="11" name="TextBox 11"/>
          <p:cNvSpPr txBox="1"/>
          <p:nvPr/>
        </p:nvSpPr>
        <p:spPr>
          <a:xfrm>
            <a:off x="2369995" y="5057775"/>
            <a:ext cx="13548010" cy="1239522"/>
          </a:xfrm>
          <a:prstGeom prst="rect">
            <a:avLst/>
          </a:prstGeom>
        </p:spPr>
        <p:txBody>
          <a:bodyPr lIns="0" tIns="0" rIns="0" bIns="0" rtlCol="0" anchor="t">
            <a:spAutoFit/>
          </a:bodyPr>
          <a:lstStyle/>
          <a:p>
            <a:pPr marL="456088" lvl="1" indent="-228044" algn="l">
              <a:lnSpc>
                <a:spcPts val="3350"/>
              </a:lnSpc>
              <a:buFont typeface="Arial"/>
              <a:buChar char="•"/>
            </a:pPr>
            <a:r>
              <a:rPr lang="en-US" sz="2112">
                <a:solidFill>
                  <a:srgbClr val="151617"/>
                </a:solidFill>
                <a:latin typeface="Arimo"/>
                <a:ea typeface="Arimo"/>
                <a:cs typeface="Arimo"/>
                <a:sym typeface="Arimo"/>
              </a:rPr>
              <a:t>Une difficulté persistante à atteindre les plus vulnérables</a:t>
            </a:r>
          </a:p>
          <a:p>
            <a:pPr marL="456088" lvl="1" indent="-228044" algn="l">
              <a:lnSpc>
                <a:spcPts val="3350"/>
              </a:lnSpc>
              <a:buFont typeface="Arial"/>
              <a:buChar char="•"/>
            </a:pPr>
            <a:r>
              <a:rPr lang="en-US" sz="2112">
                <a:solidFill>
                  <a:srgbClr val="151617"/>
                </a:solidFill>
                <a:latin typeface="Arimo"/>
                <a:ea typeface="Arimo"/>
                <a:cs typeface="Arimo"/>
                <a:sym typeface="Arimo"/>
              </a:rPr>
              <a:t>Des “trous dans la raquette” qui empêchent l’inscription de l’ensemble des jeunes au sein des cités éducatives</a:t>
            </a:r>
          </a:p>
          <a:p>
            <a:pPr marL="456088" lvl="1" indent="-228044" algn="l">
              <a:lnSpc>
                <a:spcPts val="3350"/>
              </a:lnSpc>
              <a:buFont typeface="Arial"/>
              <a:buChar char="•"/>
            </a:pPr>
            <a:r>
              <a:rPr lang="en-US" sz="2112">
                <a:solidFill>
                  <a:srgbClr val="151617"/>
                </a:solidFill>
                <a:latin typeface="Arimo"/>
                <a:ea typeface="Arimo"/>
                <a:cs typeface="Arimo"/>
                <a:sym typeface="Arimo"/>
              </a:rPr>
              <a:t>Une absence de réflexion à l’échelle institutionnelle sur ces publics "invisibles", “éloignés”, absents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sp>
        <p:nvSpPr>
          <p:cNvPr id="4" name="TextBox 4"/>
          <p:cNvSpPr txBox="1"/>
          <p:nvPr/>
        </p:nvSpPr>
        <p:spPr>
          <a:xfrm>
            <a:off x="649654" y="776315"/>
            <a:ext cx="18555801" cy="495246"/>
          </a:xfrm>
          <a:prstGeom prst="rect">
            <a:avLst/>
          </a:prstGeom>
        </p:spPr>
        <p:txBody>
          <a:bodyPr lIns="0" tIns="0" rIns="0" bIns="0" rtlCol="0" anchor="t">
            <a:spAutoFit/>
          </a:bodyPr>
          <a:lstStyle/>
          <a:p>
            <a:pPr algn="l">
              <a:lnSpc>
                <a:spcPts val="3991"/>
              </a:lnSpc>
            </a:pPr>
            <a:r>
              <a:rPr lang="en-US" sz="3200" b="1">
                <a:solidFill>
                  <a:srgbClr val="151617"/>
                </a:solidFill>
                <a:latin typeface="Montserrat Bold"/>
                <a:ea typeface="Montserrat Bold"/>
                <a:cs typeface="Montserrat Bold"/>
                <a:sym typeface="Montserrat Bold"/>
              </a:rPr>
              <a:t>Bibliographie indicative : </a:t>
            </a:r>
          </a:p>
        </p:txBody>
      </p:sp>
      <p:sp>
        <p:nvSpPr>
          <p:cNvPr id="5" name="TextBox 5"/>
          <p:cNvSpPr txBox="1"/>
          <p:nvPr/>
        </p:nvSpPr>
        <p:spPr>
          <a:xfrm>
            <a:off x="1194657" y="1913594"/>
            <a:ext cx="16064643" cy="7130808"/>
          </a:xfrm>
          <a:prstGeom prst="rect">
            <a:avLst/>
          </a:prstGeom>
        </p:spPr>
        <p:txBody>
          <a:bodyPr lIns="0" tIns="0" rIns="0" bIns="0" rtlCol="0" anchor="t">
            <a:spAutoFit/>
          </a:bodyPr>
          <a:lstStyle/>
          <a:p>
            <a:pPr algn="l">
              <a:lnSpc>
                <a:spcPts val="3806"/>
              </a:lnSpc>
              <a:spcBef>
                <a:spcPct val="0"/>
              </a:spcBef>
            </a:pPr>
            <a:r>
              <a:rPr lang="en-US" sz="2400">
                <a:solidFill>
                  <a:srgbClr val="151617"/>
                </a:solidFill>
                <a:latin typeface="Arimo"/>
                <a:ea typeface="Arimo"/>
                <a:cs typeface="Arimo"/>
                <a:sym typeface="Arimo"/>
              </a:rPr>
              <a:t>- Ben Ayed, C. (2009). Le nouvel ordre éducatif local. Mixité, disparités, luttes locales. Paris : PUF.</a:t>
            </a:r>
          </a:p>
          <a:p>
            <a:pPr algn="l">
              <a:lnSpc>
                <a:spcPts val="3806"/>
              </a:lnSpc>
              <a:spcBef>
                <a:spcPct val="0"/>
              </a:spcBef>
            </a:pPr>
            <a:endParaRPr lang="en-US" sz="2400">
              <a:solidFill>
                <a:srgbClr val="151617"/>
              </a:solidFill>
              <a:latin typeface="Arimo"/>
              <a:ea typeface="Arimo"/>
              <a:cs typeface="Arimo"/>
              <a:sym typeface="Arimo"/>
            </a:endParaRPr>
          </a:p>
          <a:p>
            <a:pPr algn="l">
              <a:lnSpc>
                <a:spcPts val="3806"/>
              </a:lnSpc>
              <a:spcBef>
                <a:spcPct val="0"/>
              </a:spcBef>
            </a:pPr>
            <a:r>
              <a:rPr lang="en-US" sz="2400">
                <a:solidFill>
                  <a:srgbClr val="151617"/>
                </a:solidFill>
                <a:latin typeface="Arimo"/>
                <a:ea typeface="Arimo"/>
                <a:cs typeface="Arimo"/>
                <a:sym typeface="Arimo"/>
              </a:rPr>
              <a:t>- Becquet, V. (2012). Les « jeunes vulnérables » : essai de définition. Agora débats/jeunesses, 62, 51-64.</a:t>
            </a:r>
          </a:p>
          <a:p>
            <a:pPr algn="l">
              <a:lnSpc>
                <a:spcPts val="3806"/>
              </a:lnSpc>
              <a:spcBef>
                <a:spcPct val="0"/>
              </a:spcBef>
            </a:pPr>
            <a:r>
              <a:rPr lang="en-US" sz="2400">
                <a:solidFill>
                  <a:srgbClr val="151617"/>
                </a:solidFill>
                <a:latin typeface="Arimo"/>
                <a:ea typeface="Arimo"/>
                <a:cs typeface="Arimo"/>
                <a:sym typeface="Arimo"/>
              </a:rPr>
              <a:t> </a:t>
            </a:r>
          </a:p>
          <a:p>
            <a:pPr algn="l">
              <a:lnSpc>
                <a:spcPts val="3806"/>
              </a:lnSpc>
              <a:spcBef>
                <a:spcPct val="0"/>
              </a:spcBef>
            </a:pPr>
            <a:r>
              <a:rPr lang="en-US" sz="2400">
                <a:solidFill>
                  <a:srgbClr val="151617"/>
                </a:solidFill>
                <a:latin typeface="Arimo"/>
                <a:ea typeface="Arimo"/>
                <a:cs typeface="Arimo"/>
                <a:sym typeface="Arimo"/>
              </a:rPr>
              <a:t>- Buisson-Fenet, H. &amp; Rey, O. (2020). Éducation et territoire : inégalités ou diversité ? ENS Éditions.</a:t>
            </a:r>
          </a:p>
          <a:p>
            <a:pPr algn="l">
              <a:lnSpc>
                <a:spcPts val="3806"/>
              </a:lnSpc>
              <a:spcBef>
                <a:spcPct val="0"/>
              </a:spcBef>
            </a:pPr>
            <a:endParaRPr lang="en-US" sz="2400">
              <a:solidFill>
                <a:srgbClr val="151617"/>
              </a:solidFill>
              <a:latin typeface="Arimo"/>
              <a:ea typeface="Arimo"/>
              <a:cs typeface="Arimo"/>
              <a:sym typeface="Arimo"/>
            </a:endParaRPr>
          </a:p>
          <a:p>
            <a:pPr algn="l">
              <a:lnSpc>
                <a:spcPts val="3806"/>
              </a:lnSpc>
              <a:spcBef>
                <a:spcPct val="0"/>
              </a:spcBef>
            </a:pPr>
            <a:r>
              <a:rPr lang="en-US" sz="2400">
                <a:solidFill>
                  <a:srgbClr val="151617"/>
                </a:solidFill>
                <a:latin typeface="Arimo"/>
                <a:ea typeface="Arimo"/>
                <a:cs typeface="Arimo"/>
                <a:sym typeface="Arimo"/>
              </a:rPr>
              <a:t>- Genet, L. (2024). Des jeunesses en « cités » : approche holistique de la territorialisation des politiques éducatives au temps des cités éducatives. Thèse de doctorat. Université Paris Cité.</a:t>
            </a:r>
          </a:p>
          <a:p>
            <a:pPr algn="l">
              <a:lnSpc>
                <a:spcPts val="3806"/>
              </a:lnSpc>
              <a:spcBef>
                <a:spcPct val="0"/>
              </a:spcBef>
            </a:pPr>
            <a:endParaRPr lang="en-US" sz="2400">
              <a:solidFill>
                <a:srgbClr val="151617"/>
              </a:solidFill>
              <a:latin typeface="Arimo"/>
              <a:ea typeface="Arimo"/>
              <a:cs typeface="Arimo"/>
              <a:sym typeface="Arimo"/>
            </a:endParaRPr>
          </a:p>
          <a:p>
            <a:pPr algn="l">
              <a:lnSpc>
                <a:spcPts val="3806"/>
              </a:lnSpc>
              <a:spcBef>
                <a:spcPct val="0"/>
              </a:spcBef>
            </a:pPr>
            <a:r>
              <a:rPr lang="en-US" sz="2400">
                <a:solidFill>
                  <a:srgbClr val="151617"/>
                </a:solidFill>
                <a:latin typeface="Arimo"/>
                <a:ea typeface="Arimo"/>
                <a:cs typeface="Arimo"/>
                <a:sym typeface="Arimo"/>
              </a:rPr>
              <a:t>- Merle, P. (2012). La ségrégation scolaire. La Découverte </a:t>
            </a:r>
          </a:p>
          <a:p>
            <a:pPr algn="l">
              <a:lnSpc>
                <a:spcPts val="3806"/>
              </a:lnSpc>
              <a:spcBef>
                <a:spcPct val="0"/>
              </a:spcBef>
            </a:pPr>
            <a:endParaRPr lang="en-US" sz="2400">
              <a:solidFill>
                <a:srgbClr val="151617"/>
              </a:solidFill>
              <a:latin typeface="Arimo"/>
              <a:ea typeface="Arimo"/>
              <a:cs typeface="Arimo"/>
              <a:sym typeface="Arimo"/>
            </a:endParaRPr>
          </a:p>
          <a:p>
            <a:pPr algn="l">
              <a:lnSpc>
                <a:spcPts val="3806"/>
              </a:lnSpc>
              <a:spcBef>
                <a:spcPct val="0"/>
              </a:spcBef>
            </a:pPr>
            <a:r>
              <a:rPr lang="en-US" sz="2400">
                <a:solidFill>
                  <a:srgbClr val="151617"/>
                </a:solidFill>
                <a:latin typeface="Arimo"/>
                <a:ea typeface="Arimo"/>
                <a:cs typeface="Arimo"/>
                <a:sym typeface="Arimo"/>
              </a:rPr>
              <a:t>- Pons, X. (2024). La fabrique des politiques d’éducation : La rapidité sans la qualité ? Paris : PUF.</a:t>
            </a:r>
          </a:p>
          <a:p>
            <a:pPr algn="l">
              <a:lnSpc>
                <a:spcPts val="3806"/>
              </a:lnSpc>
              <a:spcBef>
                <a:spcPct val="0"/>
              </a:spcBef>
            </a:pPr>
            <a:endParaRPr lang="en-US" sz="2400">
              <a:solidFill>
                <a:srgbClr val="151617"/>
              </a:solidFill>
              <a:latin typeface="Arimo"/>
              <a:ea typeface="Arimo"/>
              <a:cs typeface="Arimo"/>
              <a:sym typeface="Arimo"/>
            </a:endParaRPr>
          </a:p>
          <a:p>
            <a:pPr algn="l">
              <a:lnSpc>
                <a:spcPts val="3806"/>
              </a:lnSpc>
              <a:spcBef>
                <a:spcPct val="0"/>
              </a:spcBef>
            </a:pPr>
            <a:r>
              <a:rPr lang="en-US" sz="2400">
                <a:solidFill>
                  <a:srgbClr val="151617"/>
                </a:solidFill>
                <a:latin typeface="Arimo"/>
                <a:ea typeface="Arimo"/>
                <a:cs typeface="Arimo"/>
                <a:sym typeface="Arimo"/>
              </a:rPr>
              <a:t>- van Zanten, A. (2001). L’école de la périphérie : scolarité et ségrégation en banlieue. Paris : PUF. </a:t>
            </a:r>
          </a:p>
          <a:p>
            <a:pPr algn="l">
              <a:lnSpc>
                <a:spcPts val="3806"/>
              </a:lnSpc>
              <a:spcBef>
                <a:spcPct val="0"/>
              </a:spcBef>
            </a:pPr>
            <a:r>
              <a:rPr lang="en-US" sz="2400">
                <a:solidFill>
                  <a:srgbClr val="151617"/>
                </a:solidFill>
                <a:latin typeface="Arimo"/>
                <a:ea typeface="Arimo"/>
                <a:cs typeface="Arimo"/>
                <a:sym typeface="Arimo"/>
              </a:rPr>
              <a:t> </a:t>
            </a:r>
          </a:p>
        </p:txBody>
      </p:sp>
      <p:sp>
        <p:nvSpPr>
          <p:cNvPr id="6" name="AutoShape 6"/>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grpSp>
        <p:nvGrpSpPr>
          <p:cNvPr id="4" name="Group 4"/>
          <p:cNvGrpSpPr/>
          <p:nvPr/>
        </p:nvGrpSpPr>
        <p:grpSpPr>
          <a:xfrm>
            <a:off x="10134600" y="2072099"/>
            <a:ext cx="7466045" cy="6697747"/>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l="-8201" r="-8201"/>
              </a:stretch>
            </a:blipFill>
          </p:spPr>
          <p:txBody>
            <a:bodyPr/>
            <a:lstStyle/>
            <a:p>
              <a:endParaRPr lang="fr-FR"/>
            </a:p>
          </p:txBody>
        </p:sp>
      </p:grpSp>
      <p:sp>
        <p:nvSpPr>
          <p:cNvPr id="6" name="TextBox 6"/>
          <p:cNvSpPr txBox="1"/>
          <p:nvPr/>
        </p:nvSpPr>
        <p:spPr>
          <a:xfrm>
            <a:off x="655790" y="777885"/>
            <a:ext cx="14750201" cy="503629"/>
          </a:xfrm>
          <a:prstGeom prst="rect">
            <a:avLst/>
          </a:prstGeom>
        </p:spPr>
        <p:txBody>
          <a:bodyPr lIns="0" tIns="0" rIns="0" bIns="0" rtlCol="0" anchor="t">
            <a:spAutoFit/>
          </a:bodyPr>
          <a:lstStyle/>
          <a:p>
            <a:pPr algn="l">
              <a:lnSpc>
                <a:spcPts val="4000"/>
              </a:lnSpc>
            </a:pPr>
            <a:r>
              <a:rPr lang="en-US" sz="3200" b="1">
                <a:solidFill>
                  <a:srgbClr val="151617"/>
                </a:solidFill>
                <a:latin typeface="Montserrat Bold"/>
                <a:ea typeface="Montserrat Bold"/>
                <a:cs typeface="Montserrat Bold"/>
                <a:sym typeface="Montserrat Bold"/>
              </a:rPr>
              <a:t>Des effets différenciés de la territorialisation en cités éducatives...</a:t>
            </a:r>
          </a:p>
        </p:txBody>
      </p:sp>
      <p:sp>
        <p:nvSpPr>
          <p:cNvPr id="8" name="TextBox 8"/>
          <p:cNvSpPr txBox="1"/>
          <p:nvPr/>
        </p:nvSpPr>
        <p:spPr>
          <a:xfrm>
            <a:off x="1231625" y="3806888"/>
            <a:ext cx="8236175" cy="3239092"/>
          </a:xfrm>
          <a:prstGeom prst="rect">
            <a:avLst/>
          </a:prstGeom>
        </p:spPr>
        <p:txBody>
          <a:bodyPr lIns="0" tIns="0" rIns="0" bIns="0" rtlCol="0" anchor="t">
            <a:spAutoFit/>
          </a:bodyPr>
          <a:lstStyle/>
          <a:p>
            <a:pPr algn="ctr">
              <a:lnSpc>
                <a:spcPts val="3192"/>
              </a:lnSpc>
              <a:spcBef>
                <a:spcPct val="0"/>
              </a:spcBef>
            </a:pPr>
            <a:r>
              <a:rPr lang="en-US" sz="2012" i="1" dirty="0">
                <a:solidFill>
                  <a:srgbClr val="151617"/>
                </a:solidFill>
                <a:latin typeface="Arimo Italics"/>
                <a:ea typeface="Arimo Italics"/>
                <a:cs typeface="Arimo Italics"/>
                <a:sym typeface="Arimo Italics"/>
              </a:rPr>
              <a:t>“Les </a:t>
            </a:r>
            <a:r>
              <a:rPr lang="en-US" sz="2012" i="1" dirty="0" err="1">
                <a:solidFill>
                  <a:srgbClr val="151617"/>
                </a:solidFill>
                <a:latin typeface="Arimo Italics"/>
                <a:ea typeface="Arimo Italics"/>
                <a:cs typeface="Arimo Italics"/>
                <a:sym typeface="Arimo Italics"/>
              </a:rPr>
              <a:t>Cités</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éducatives</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visent</a:t>
            </a:r>
            <a:r>
              <a:rPr lang="en-US" sz="2012" i="1" dirty="0">
                <a:solidFill>
                  <a:srgbClr val="151617"/>
                </a:solidFill>
                <a:latin typeface="Arimo Italics"/>
                <a:ea typeface="Arimo Italics"/>
                <a:cs typeface="Arimo Italics"/>
                <a:sym typeface="Arimo Italics"/>
              </a:rPr>
              <a:t> à intensifier les </a:t>
            </a:r>
            <a:r>
              <a:rPr lang="en-US" sz="2012" i="1" dirty="0" err="1">
                <a:solidFill>
                  <a:srgbClr val="151617"/>
                </a:solidFill>
                <a:latin typeface="Arimo Italics"/>
                <a:ea typeface="Arimo Italics"/>
                <a:cs typeface="Arimo Italics"/>
                <a:sym typeface="Arimo Italics"/>
              </a:rPr>
              <a:t>prises</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en</a:t>
            </a:r>
            <a:r>
              <a:rPr lang="en-US" sz="2012" i="1" dirty="0">
                <a:solidFill>
                  <a:srgbClr val="151617"/>
                </a:solidFill>
                <a:latin typeface="Arimo Italics"/>
                <a:ea typeface="Arimo Italics"/>
                <a:cs typeface="Arimo Italics"/>
                <a:sym typeface="Arimo Italics"/>
              </a:rPr>
              <a:t> charge </a:t>
            </a:r>
            <a:r>
              <a:rPr lang="en-US" sz="2012" i="1" dirty="0" err="1">
                <a:solidFill>
                  <a:srgbClr val="151617"/>
                </a:solidFill>
                <a:latin typeface="Arimo Italics"/>
                <a:ea typeface="Arimo Italics"/>
                <a:cs typeface="Arimo Italics"/>
                <a:sym typeface="Arimo Italics"/>
              </a:rPr>
              <a:t>éducatives</a:t>
            </a:r>
            <a:r>
              <a:rPr lang="en-US" sz="2012" i="1" dirty="0">
                <a:solidFill>
                  <a:srgbClr val="151617"/>
                </a:solidFill>
                <a:latin typeface="Arimo Italics"/>
                <a:ea typeface="Arimo Italics"/>
                <a:cs typeface="Arimo Italics"/>
                <a:sym typeface="Arimo Italics"/>
              </a:rPr>
              <a:t> des enfants et des jeunes, de 0 à 25 </a:t>
            </a:r>
            <a:r>
              <a:rPr lang="en-US" sz="2012" i="1" dirty="0" err="1">
                <a:solidFill>
                  <a:srgbClr val="151617"/>
                </a:solidFill>
                <a:latin typeface="Arimo Italics"/>
                <a:ea typeface="Arimo Italics"/>
                <a:cs typeface="Arimo Italics"/>
                <a:sym typeface="Arimo Italics"/>
              </a:rPr>
              <a:t>ans</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avant</a:t>
            </a:r>
            <a:r>
              <a:rPr lang="en-US" sz="2012" i="1" dirty="0">
                <a:solidFill>
                  <a:srgbClr val="151617"/>
                </a:solidFill>
                <a:latin typeface="Arimo Italics"/>
                <a:ea typeface="Arimo Italics"/>
                <a:cs typeface="Arimo Italics"/>
                <a:sym typeface="Arimo Italics"/>
              </a:rPr>
              <a:t>, pendant, </a:t>
            </a:r>
            <a:r>
              <a:rPr lang="en-US" sz="2012" i="1" dirty="0" err="1">
                <a:solidFill>
                  <a:srgbClr val="151617"/>
                </a:solidFill>
                <a:latin typeface="Arimo Italics"/>
                <a:ea typeface="Arimo Italics"/>
                <a:cs typeface="Arimo Italics"/>
                <a:sym typeface="Arimo Italics"/>
              </a:rPr>
              <a:t>autour</a:t>
            </a:r>
            <a:r>
              <a:rPr lang="en-US" sz="2012" i="1" dirty="0">
                <a:solidFill>
                  <a:srgbClr val="151617"/>
                </a:solidFill>
                <a:latin typeface="Arimo Italics"/>
                <a:ea typeface="Arimo Italics"/>
                <a:cs typeface="Arimo Italics"/>
                <a:sym typeface="Arimo Italics"/>
              </a:rPr>
              <a:t> et après le cadre </a:t>
            </a:r>
            <a:r>
              <a:rPr lang="en-US" sz="2012" i="1" dirty="0" err="1">
                <a:solidFill>
                  <a:srgbClr val="151617"/>
                </a:solidFill>
                <a:latin typeface="Arimo Italics"/>
                <a:ea typeface="Arimo Italics"/>
                <a:cs typeface="Arimo Italics"/>
                <a:sym typeface="Arimo Italics"/>
              </a:rPr>
              <a:t>scolaire</a:t>
            </a:r>
            <a:r>
              <a:rPr lang="en-US" sz="2012" i="1" dirty="0">
                <a:solidFill>
                  <a:srgbClr val="151617"/>
                </a:solidFill>
                <a:latin typeface="Arimo Italics"/>
                <a:ea typeface="Arimo Italics"/>
                <a:cs typeface="Arimo Italics"/>
                <a:sym typeface="Arimo Italics"/>
              </a:rPr>
              <a:t>. Elles consistent </a:t>
            </a:r>
            <a:r>
              <a:rPr lang="en-US" sz="2012" i="1" dirty="0" err="1">
                <a:solidFill>
                  <a:srgbClr val="151617"/>
                </a:solidFill>
                <a:latin typeface="Arimo Italics"/>
                <a:ea typeface="Arimo Italics"/>
                <a:cs typeface="Arimo Italics"/>
                <a:sym typeface="Arimo Italics"/>
              </a:rPr>
              <a:t>en</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une</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grande</a:t>
            </a:r>
            <a:r>
              <a:rPr lang="en-US" sz="2012" i="1" dirty="0">
                <a:solidFill>
                  <a:srgbClr val="151617"/>
                </a:solidFill>
                <a:latin typeface="Arimo Italics"/>
                <a:ea typeface="Arimo Italics"/>
                <a:cs typeface="Arimo Italics"/>
                <a:sym typeface="Arimo Italics"/>
              </a:rPr>
              <a:t> alliance des </a:t>
            </a:r>
            <a:r>
              <a:rPr lang="en-US" sz="2012" i="1" dirty="0" err="1">
                <a:solidFill>
                  <a:srgbClr val="151617"/>
                </a:solidFill>
                <a:latin typeface="Arimo Italics"/>
                <a:ea typeface="Arimo Italics"/>
                <a:cs typeface="Arimo Italics"/>
                <a:sym typeface="Arimo Italics"/>
              </a:rPr>
              <a:t>acteurs</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éducatifs</a:t>
            </a:r>
            <a:r>
              <a:rPr lang="en-US" sz="2012" i="1" dirty="0">
                <a:solidFill>
                  <a:srgbClr val="151617"/>
                </a:solidFill>
                <a:latin typeface="Arimo Italics"/>
                <a:ea typeface="Arimo Italics"/>
                <a:cs typeface="Arimo Italics"/>
                <a:sym typeface="Arimo Italics"/>
              </a:rPr>
              <a:t> dans les quartiers </a:t>
            </a:r>
            <a:r>
              <a:rPr lang="en-US" sz="2012" i="1" dirty="0" err="1">
                <a:solidFill>
                  <a:srgbClr val="151617"/>
                </a:solidFill>
                <a:latin typeface="Arimo Italics"/>
                <a:ea typeface="Arimo Italics"/>
                <a:cs typeface="Arimo Italics"/>
                <a:sym typeface="Arimo Italics"/>
              </a:rPr>
              <a:t>prioritaires</a:t>
            </a:r>
            <a:r>
              <a:rPr lang="en-US" sz="2012" i="1" dirty="0">
                <a:solidFill>
                  <a:srgbClr val="151617"/>
                </a:solidFill>
                <a:latin typeface="Arimo Italics"/>
                <a:ea typeface="Arimo Italics"/>
                <a:cs typeface="Arimo Italics"/>
                <a:sym typeface="Arimo Italics"/>
              </a:rPr>
              <a:t> de la politique de la </a:t>
            </a:r>
            <a:r>
              <a:rPr lang="en-US" sz="2012" i="1" dirty="0" err="1">
                <a:solidFill>
                  <a:srgbClr val="151617"/>
                </a:solidFill>
                <a:latin typeface="Arimo Italics"/>
                <a:ea typeface="Arimo Italics"/>
                <a:cs typeface="Arimo Italics"/>
                <a:sym typeface="Arimo Italics"/>
              </a:rPr>
              <a:t>ville</a:t>
            </a:r>
            <a:r>
              <a:rPr lang="en-US" sz="2012" i="1" dirty="0">
                <a:solidFill>
                  <a:srgbClr val="151617"/>
                </a:solidFill>
                <a:latin typeface="Arimo Italics"/>
                <a:ea typeface="Arimo Italics"/>
                <a:cs typeface="Arimo Italics"/>
                <a:sym typeface="Arimo Italics"/>
              </a:rPr>
              <a:t> : parents, services de </a:t>
            </a:r>
            <a:r>
              <a:rPr lang="en-US" sz="2012" i="1" dirty="0" err="1">
                <a:solidFill>
                  <a:srgbClr val="151617"/>
                </a:solidFill>
                <a:latin typeface="Arimo Italics"/>
                <a:ea typeface="Arimo Italics"/>
                <a:cs typeface="Arimo Italics"/>
                <a:sym typeface="Arimo Italics"/>
              </a:rPr>
              <a:t>l’État</a:t>
            </a:r>
            <a:r>
              <a:rPr lang="en-US" sz="2012" i="1" dirty="0">
                <a:solidFill>
                  <a:srgbClr val="151617"/>
                </a:solidFill>
                <a:latin typeface="Arimo Italics"/>
                <a:ea typeface="Arimo Italics"/>
                <a:cs typeface="Arimo Italics"/>
                <a:sym typeface="Arimo Italics"/>
              </a:rPr>
              <a:t>, des </a:t>
            </a:r>
            <a:r>
              <a:rPr lang="en-US" sz="2012" i="1" dirty="0" err="1">
                <a:solidFill>
                  <a:srgbClr val="151617"/>
                </a:solidFill>
                <a:latin typeface="Arimo Italics"/>
                <a:ea typeface="Arimo Italics"/>
                <a:cs typeface="Arimo Italics"/>
                <a:sym typeface="Arimo Italics"/>
              </a:rPr>
              <a:t>collectivités</a:t>
            </a:r>
            <a:r>
              <a:rPr lang="en-US" sz="2012" i="1" dirty="0">
                <a:solidFill>
                  <a:srgbClr val="151617"/>
                </a:solidFill>
                <a:latin typeface="Arimo Italics"/>
                <a:ea typeface="Arimo Italics"/>
                <a:cs typeface="Arimo Italics"/>
                <a:sym typeface="Arimo Italics"/>
              </a:rPr>
              <a:t>, associations, habitants.”</a:t>
            </a:r>
          </a:p>
          <a:p>
            <a:pPr algn="ctr">
              <a:lnSpc>
                <a:spcPts val="3192"/>
              </a:lnSpc>
              <a:spcBef>
                <a:spcPct val="0"/>
              </a:spcBef>
            </a:pPr>
            <a:endParaRPr lang="en-US" sz="2012" i="1" dirty="0">
              <a:solidFill>
                <a:srgbClr val="151617"/>
              </a:solidFill>
              <a:latin typeface="Arimo Italics"/>
              <a:ea typeface="Arimo Italics"/>
              <a:cs typeface="Arimo Italics"/>
              <a:sym typeface="Arimo Italics"/>
            </a:endParaRPr>
          </a:p>
          <a:p>
            <a:pPr algn="ctr">
              <a:lnSpc>
                <a:spcPts val="3192"/>
              </a:lnSpc>
              <a:spcBef>
                <a:spcPct val="0"/>
              </a:spcBef>
            </a:pPr>
            <a:endParaRPr lang="en-US" sz="2012" i="1" dirty="0">
              <a:solidFill>
                <a:srgbClr val="151617"/>
              </a:solidFill>
              <a:latin typeface="Arimo Italics"/>
              <a:ea typeface="Arimo Italics"/>
              <a:cs typeface="Arimo Italics"/>
              <a:sym typeface="Arimo Italics"/>
            </a:endParaRPr>
          </a:p>
          <a:p>
            <a:pPr algn="ctr">
              <a:lnSpc>
                <a:spcPts val="3192"/>
              </a:lnSpc>
              <a:spcBef>
                <a:spcPct val="0"/>
              </a:spcBef>
            </a:pP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nouvel</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ordre</a:t>
            </a:r>
            <a:r>
              <a:rPr lang="en-US" sz="2012" i="1" dirty="0">
                <a:solidFill>
                  <a:srgbClr val="151617"/>
                </a:solidFill>
                <a:latin typeface="Arimo Italics"/>
                <a:ea typeface="Arimo Italics"/>
                <a:cs typeface="Arimo Italics"/>
                <a:sym typeface="Arimo Italics"/>
              </a:rPr>
              <a:t> </a:t>
            </a:r>
            <a:r>
              <a:rPr lang="en-US" sz="2012" i="1" dirty="0" err="1">
                <a:solidFill>
                  <a:srgbClr val="151617"/>
                </a:solidFill>
                <a:latin typeface="Arimo Italics"/>
                <a:ea typeface="Arimo Italics"/>
                <a:cs typeface="Arimo Italics"/>
                <a:sym typeface="Arimo Italics"/>
              </a:rPr>
              <a:t>éducatif</a:t>
            </a:r>
            <a:r>
              <a:rPr lang="en-US" sz="2012" i="1" dirty="0">
                <a:solidFill>
                  <a:srgbClr val="151617"/>
                </a:solidFill>
                <a:latin typeface="Arimo Italics"/>
                <a:ea typeface="Arimo Italics"/>
                <a:cs typeface="Arimo Italics"/>
                <a:sym typeface="Arimo Italics"/>
              </a:rPr>
              <a:t> local ?</a:t>
            </a:r>
          </a:p>
        </p:txBody>
      </p:sp>
      <p:sp>
        <p:nvSpPr>
          <p:cNvPr id="9" name="AutoShape 9"/>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sp>
        <p:nvSpPr>
          <p:cNvPr id="4" name="TextBox 4"/>
          <p:cNvSpPr txBox="1"/>
          <p:nvPr/>
        </p:nvSpPr>
        <p:spPr>
          <a:xfrm>
            <a:off x="750386" y="780248"/>
            <a:ext cx="9410418" cy="501267"/>
          </a:xfrm>
          <a:prstGeom prst="rect">
            <a:avLst/>
          </a:prstGeom>
        </p:spPr>
        <p:txBody>
          <a:bodyPr lIns="0" tIns="0" rIns="0" bIns="0" rtlCol="0" anchor="t">
            <a:spAutoFit/>
          </a:bodyPr>
          <a:lstStyle/>
          <a:p>
            <a:pPr algn="l">
              <a:lnSpc>
                <a:spcPts val="4018"/>
              </a:lnSpc>
            </a:pPr>
            <a:r>
              <a:rPr lang="en-US" sz="3200" b="1">
                <a:solidFill>
                  <a:srgbClr val="151617"/>
                </a:solidFill>
                <a:latin typeface="Montserrat Bold"/>
                <a:ea typeface="Montserrat Bold"/>
                <a:cs typeface="Montserrat Bold"/>
                <a:sym typeface="Montserrat Bold"/>
              </a:rPr>
              <a:t>Méthodologie </a:t>
            </a:r>
          </a:p>
        </p:txBody>
      </p:sp>
      <p:grpSp>
        <p:nvGrpSpPr>
          <p:cNvPr id="5" name="Group 5"/>
          <p:cNvGrpSpPr/>
          <p:nvPr/>
        </p:nvGrpSpPr>
        <p:grpSpPr>
          <a:xfrm>
            <a:off x="2733057" y="2076642"/>
            <a:ext cx="37751" cy="6133716"/>
            <a:chOff x="0" y="0"/>
            <a:chExt cx="50800" cy="8253810"/>
          </a:xfrm>
        </p:grpSpPr>
        <p:sp>
          <p:nvSpPr>
            <p:cNvPr id="6" name="Freeform 6"/>
            <p:cNvSpPr/>
            <p:nvPr/>
          </p:nvSpPr>
          <p:spPr>
            <a:xfrm>
              <a:off x="0" y="0"/>
              <a:ext cx="50800" cy="8253857"/>
            </a:xfrm>
            <a:custGeom>
              <a:avLst/>
              <a:gdLst/>
              <a:ahLst/>
              <a:cxnLst/>
              <a:rect l="l" t="t" r="r" b="b"/>
              <a:pathLst>
                <a:path w="50800" h="8253857">
                  <a:moveTo>
                    <a:pt x="0" y="15240"/>
                  </a:moveTo>
                  <a:cubicBezTo>
                    <a:pt x="0" y="6858"/>
                    <a:pt x="6858" y="0"/>
                    <a:pt x="15240" y="0"/>
                  </a:cubicBezTo>
                  <a:lnTo>
                    <a:pt x="35560" y="0"/>
                  </a:lnTo>
                  <a:cubicBezTo>
                    <a:pt x="43942" y="0"/>
                    <a:pt x="50800" y="6858"/>
                    <a:pt x="50800" y="15240"/>
                  </a:cubicBezTo>
                  <a:lnTo>
                    <a:pt x="50800" y="8238617"/>
                  </a:lnTo>
                  <a:cubicBezTo>
                    <a:pt x="50800" y="8246999"/>
                    <a:pt x="43942" y="8253857"/>
                    <a:pt x="35560" y="8253857"/>
                  </a:cubicBezTo>
                  <a:lnTo>
                    <a:pt x="15240" y="8253857"/>
                  </a:lnTo>
                  <a:cubicBezTo>
                    <a:pt x="6858" y="8253857"/>
                    <a:pt x="0" y="8246999"/>
                    <a:pt x="0" y="8238617"/>
                  </a:cubicBezTo>
                  <a:close/>
                </a:path>
              </a:pathLst>
            </a:custGeom>
            <a:solidFill>
              <a:srgbClr val="000000">
                <a:alpha val="392"/>
              </a:srgbClr>
            </a:solidFill>
          </p:spPr>
          <p:txBody>
            <a:bodyPr/>
            <a:lstStyle/>
            <a:p>
              <a:endParaRPr lang="fr-FR"/>
            </a:p>
          </p:txBody>
        </p:sp>
      </p:grpSp>
      <p:grpSp>
        <p:nvGrpSpPr>
          <p:cNvPr id="7" name="Group 7"/>
          <p:cNvGrpSpPr/>
          <p:nvPr/>
        </p:nvGrpSpPr>
        <p:grpSpPr>
          <a:xfrm>
            <a:off x="3003069" y="2866282"/>
            <a:ext cx="820651" cy="37751"/>
            <a:chOff x="0" y="0"/>
            <a:chExt cx="1104305" cy="50800"/>
          </a:xfrm>
        </p:grpSpPr>
        <p:sp>
          <p:nvSpPr>
            <p:cNvPr id="8" name="Freeform 8"/>
            <p:cNvSpPr/>
            <p:nvPr/>
          </p:nvSpPr>
          <p:spPr>
            <a:xfrm>
              <a:off x="0" y="0"/>
              <a:ext cx="1104265" cy="50800"/>
            </a:xfrm>
            <a:custGeom>
              <a:avLst/>
              <a:gdLst/>
              <a:ahLst/>
              <a:cxnLst/>
              <a:rect l="l" t="t" r="r" b="b"/>
              <a:pathLst>
                <a:path w="1104265" h="50800">
                  <a:moveTo>
                    <a:pt x="0" y="15240"/>
                  </a:moveTo>
                  <a:cubicBezTo>
                    <a:pt x="0" y="6858"/>
                    <a:pt x="6858" y="0"/>
                    <a:pt x="15240" y="0"/>
                  </a:cubicBezTo>
                  <a:lnTo>
                    <a:pt x="1089025" y="0"/>
                  </a:lnTo>
                  <a:cubicBezTo>
                    <a:pt x="1097407" y="0"/>
                    <a:pt x="1104265" y="6858"/>
                    <a:pt x="1104265" y="15240"/>
                  </a:cubicBezTo>
                  <a:lnTo>
                    <a:pt x="1104265" y="35560"/>
                  </a:lnTo>
                  <a:cubicBezTo>
                    <a:pt x="1104265" y="43942"/>
                    <a:pt x="1097407" y="50800"/>
                    <a:pt x="1089025" y="50800"/>
                  </a:cubicBezTo>
                  <a:lnTo>
                    <a:pt x="15240" y="50800"/>
                  </a:lnTo>
                  <a:cubicBezTo>
                    <a:pt x="6858" y="50800"/>
                    <a:pt x="0" y="43942"/>
                    <a:pt x="0" y="35560"/>
                  </a:cubicBezTo>
                  <a:close/>
                </a:path>
              </a:pathLst>
            </a:custGeom>
            <a:solidFill>
              <a:srgbClr val="151617"/>
            </a:solidFill>
          </p:spPr>
          <p:txBody>
            <a:bodyPr/>
            <a:lstStyle/>
            <a:p>
              <a:endParaRPr lang="fr-FR"/>
            </a:p>
          </p:txBody>
        </p:sp>
      </p:grpSp>
      <p:grpSp>
        <p:nvGrpSpPr>
          <p:cNvPr id="9" name="Group 9"/>
          <p:cNvGrpSpPr/>
          <p:nvPr/>
        </p:nvGrpSpPr>
        <p:grpSpPr>
          <a:xfrm>
            <a:off x="2420576" y="2572676"/>
            <a:ext cx="624963" cy="624963"/>
            <a:chOff x="0" y="0"/>
            <a:chExt cx="840978" cy="840978"/>
          </a:xfrm>
        </p:grpSpPr>
        <p:sp>
          <p:nvSpPr>
            <p:cNvPr id="10" name="Freeform 10"/>
            <p:cNvSpPr/>
            <p:nvPr/>
          </p:nvSpPr>
          <p:spPr>
            <a:xfrm>
              <a:off x="6350" y="6350"/>
              <a:ext cx="828294" cy="828294"/>
            </a:xfrm>
            <a:custGeom>
              <a:avLst/>
              <a:gdLst/>
              <a:ahLst/>
              <a:cxnLst/>
              <a:rect l="l" t="t" r="r" b="b"/>
              <a:pathLst>
                <a:path w="828294" h="828294">
                  <a:moveTo>
                    <a:pt x="0" y="15240"/>
                  </a:moveTo>
                  <a:cubicBezTo>
                    <a:pt x="0" y="6858"/>
                    <a:pt x="6858" y="0"/>
                    <a:pt x="15240" y="0"/>
                  </a:cubicBezTo>
                  <a:lnTo>
                    <a:pt x="813054" y="0"/>
                  </a:lnTo>
                  <a:cubicBezTo>
                    <a:pt x="821436" y="0"/>
                    <a:pt x="828294" y="6858"/>
                    <a:pt x="828294" y="15240"/>
                  </a:cubicBezTo>
                  <a:lnTo>
                    <a:pt x="828294" y="813054"/>
                  </a:lnTo>
                  <a:cubicBezTo>
                    <a:pt x="828294" y="821436"/>
                    <a:pt x="821436" y="828294"/>
                    <a:pt x="813054" y="828294"/>
                  </a:cubicBezTo>
                  <a:lnTo>
                    <a:pt x="15240" y="828294"/>
                  </a:lnTo>
                  <a:cubicBezTo>
                    <a:pt x="6858" y="828294"/>
                    <a:pt x="0" y="821436"/>
                    <a:pt x="0" y="813054"/>
                  </a:cubicBezTo>
                  <a:close/>
                </a:path>
              </a:pathLst>
            </a:custGeom>
            <a:solidFill>
              <a:srgbClr val="F8ECE4"/>
            </a:solidFill>
          </p:spPr>
          <p:txBody>
            <a:bodyPr/>
            <a:lstStyle/>
            <a:p>
              <a:endParaRPr lang="fr-FR"/>
            </a:p>
          </p:txBody>
        </p:sp>
        <p:sp>
          <p:nvSpPr>
            <p:cNvPr id="11" name="Freeform 11"/>
            <p:cNvSpPr/>
            <p:nvPr/>
          </p:nvSpPr>
          <p:spPr>
            <a:xfrm>
              <a:off x="0" y="0"/>
              <a:ext cx="840994" cy="840994"/>
            </a:xfrm>
            <a:custGeom>
              <a:avLst/>
              <a:gdLst/>
              <a:ahLst/>
              <a:cxnLst/>
              <a:rect l="l" t="t" r="r" b="b"/>
              <a:pathLst>
                <a:path w="840994" h="840994">
                  <a:moveTo>
                    <a:pt x="0" y="21590"/>
                  </a:moveTo>
                  <a:cubicBezTo>
                    <a:pt x="0" y="9652"/>
                    <a:pt x="9652" y="0"/>
                    <a:pt x="21590" y="0"/>
                  </a:cubicBezTo>
                  <a:lnTo>
                    <a:pt x="819404" y="0"/>
                  </a:lnTo>
                  <a:lnTo>
                    <a:pt x="819404" y="6350"/>
                  </a:lnTo>
                  <a:lnTo>
                    <a:pt x="819404" y="0"/>
                  </a:lnTo>
                  <a:cubicBezTo>
                    <a:pt x="831342" y="0"/>
                    <a:pt x="840994" y="9652"/>
                    <a:pt x="840994" y="21590"/>
                  </a:cubicBezTo>
                  <a:lnTo>
                    <a:pt x="834644" y="21590"/>
                  </a:lnTo>
                  <a:lnTo>
                    <a:pt x="840994" y="21590"/>
                  </a:lnTo>
                  <a:lnTo>
                    <a:pt x="840994" y="819404"/>
                  </a:lnTo>
                  <a:lnTo>
                    <a:pt x="834644" y="819404"/>
                  </a:lnTo>
                  <a:lnTo>
                    <a:pt x="840994" y="819404"/>
                  </a:lnTo>
                  <a:cubicBezTo>
                    <a:pt x="840994" y="831342"/>
                    <a:pt x="831342" y="840994"/>
                    <a:pt x="819404" y="840994"/>
                  </a:cubicBezTo>
                  <a:lnTo>
                    <a:pt x="819404" y="834644"/>
                  </a:lnTo>
                  <a:lnTo>
                    <a:pt x="819404" y="840994"/>
                  </a:lnTo>
                  <a:lnTo>
                    <a:pt x="21590" y="840994"/>
                  </a:lnTo>
                  <a:lnTo>
                    <a:pt x="21590" y="834644"/>
                  </a:lnTo>
                  <a:lnTo>
                    <a:pt x="21590" y="840994"/>
                  </a:lnTo>
                  <a:cubicBezTo>
                    <a:pt x="9652" y="840994"/>
                    <a:pt x="0" y="831342"/>
                    <a:pt x="0" y="819404"/>
                  </a:cubicBezTo>
                  <a:lnTo>
                    <a:pt x="0" y="21590"/>
                  </a:lnTo>
                  <a:lnTo>
                    <a:pt x="6350" y="21590"/>
                  </a:lnTo>
                  <a:lnTo>
                    <a:pt x="0" y="21590"/>
                  </a:lnTo>
                  <a:moveTo>
                    <a:pt x="12700" y="21590"/>
                  </a:moveTo>
                  <a:lnTo>
                    <a:pt x="12700" y="819404"/>
                  </a:lnTo>
                  <a:lnTo>
                    <a:pt x="6350" y="819404"/>
                  </a:lnTo>
                  <a:lnTo>
                    <a:pt x="12700" y="819404"/>
                  </a:lnTo>
                  <a:cubicBezTo>
                    <a:pt x="12700" y="824357"/>
                    <a:pt x="16637" y="828294"/>
                    <a:pt x="21590" y="828294"/>
                  </a:cubicBezTo>
                  <a:lnTo>
                    <a:pt x="819404" y="828294"/>
                  </a:lnTo>
                  <a:cubicBezTo>
                    <a:pt x="824357" y="828294"/>
                    <a:pt x="828294" y="824357"/>
                    <a:pt x="828294" y="819404"/>
                  </a:cubicBezTo>
                  <a:lnTo>
                    <a:pt x="828294" y="21590"/>
                  </a:lnTo>
                  <a:cubicBezTo>
                    <a:pt x="828294" y="16637"/>
                    <a:pt x="824357" y="12700"/>
                    <a:pt x="819404" y="12700"/>
                  </a:cubicBezTo>
                  <a:lnTo>
                    <a:pt x="21590" y="12700"/>
                  </a:lnTo>
                  <a:lnTo>
                    <a:pt x="21590" y="6350"/>
                  </a:lnTo>
                  <a:lnTo>
                    <a:pt x="21590" y="12700"/>
                  </a:lnTo>
                  <a:cubicBezTo>
                    <a:pt x="16637" y="12700"/>
                    <a:pt x="12700" y="16637"/>
                    <a:pt x="12700" y="21590"/>
                  </a:cubicBezTo>
                  <a:close/>
                </a:path>
              </a:pathLst>
            </a:custGeom>
            <a:solidFill>
              <a:srgbClr val="151617"/>
            </a:solidFill>
          </p:spPr>
          <p:txBody>
            <a:bodyPr/>
            <a:lstStyle/>
            <a:p>
              <a:endParaRPr lang="fr-FR"/>
            </a:p>
          </p:txBody>
        </p:sp>
      </p:grpSp>
      <p:sp>
        <p:nvSpPr>
          <p:cNvPr id="12" name="Freeform 12" descr="preencoded.png"/>
          <p:cNvSpPr/>
          <p:nvPr/>
        </p:nvSpPr>
        <p:spPr>
          <a:xfrm>
            <a:off x="2527931" y="2628713"/>
            <a:ext cx="410252" cy="512888"/>
          </a:xfrm>
          <a:custGeom>
            <a:avLst/>
            <a:gdLst/>
            <a:ahLst/>
            <a:cxnLst/>
            <a:rect l="l" t="t" r="r" b="b"/>
            <a:pathLst>
              <a:path w="410252" h="512888">
                <a:moveTo>
                  <a:pt x="0" y="0"/>
                </a:moveTo>
                <a:lnTo>
                  <a:pt x="410252" y="0"/>
                </a:lnTo>
                <a:lnTo>
                  <a:pt x="410252" y="512888"/>
                </a:lnTo>
                <a:lnTo>
                  <a:pt x="0" y="512888"/>
                </a:lnTo>
                <a:lnTo>
                  <a:pt x="0" y="0"/>
                </a:lnTo>
                <a:close/>
              </a:path>
            </a:pathLst>
          </a:custGeom>
          <a:blipFill>
            <a:blip r:embed="rId3"/>
            <a:stretch>
              <a:fillRect t="-225" b="-225"/>
            </a:stretch>
          </a:blipFill>
        </p:spPr>
        <p:txBody>
          <a:bodyPr/>
          <a:lstStyle/>
          <a:p>
            <a:endParaRPr lang="fr-FR"/>
          </a:p>
        </p:txBody>
      </p:sp>
      <p:grpSp>
        <p:nvGrpSpPr>
          <p:cNvPr id="13" name="Group 13"/>
          <p:cNvGrpSpPr/>
          <p:nvPr/>
        </p:nvGrpSpPr>
        <p:grpSpPr>
          <a:xfrm>
            <a:off x="3003069" y="3994765"/>
            <a:ext cx="820651" cy="37751"/>
            <a:chOff x="0" y="0"/>
            <a:chExt cx="1104305" cy="50800"/>
          </a:xfrm>
        </p:grpSpPr>
        <p:sp>
          <p:nvSpPr>
            <p:cNvPr id="14" name="Freeform 14"/>
            <p:cNvSpPr/>
            <p:nvPr/>
          </p:nvSpPr>
          <p:spPr>
            <a:xfrm>
              <a:off x="0" y="0"/>
              <a:ext cx="1104265" cy="50800"/>
            </a:xfrm>
            <a:custGeom>
              <a:avLst/>
              <a:gdLst/>
              <a:ahLst/>
              <a:cxnLst/>
              <a:rect l="l" t="t" r="r" b="b"/>
              <a:pathLst>
                <a:path w="1104265" h="50800">
                  <a:moveTo>
                    <a:pt x="0" y="15240"/>
                  </a:moveTo>
                  <a:cubicBezTo>
                    <a:pt x="0" y="6858"/>
                    <a:pt x="6858" y="0"/>
                    <a:pt x="15240" y="0"/>
                  </a:cubicBezTo>
                  <a:lnTo>
                    <a:pt x="1089025" y="0"/>
                  </a:lnTo>
                  <a:cubicBezTo>
                    <a:pt x="1097407" y="0"/>
                    <a:pt x="1104265" y="6858"/>
                    <a:pt x="1104265" y="15240"/>
                  </a:cubicBezTo>
                  <a:lnTo>
                    <a:pt x="1104265" y="35560"/>
                  </a:lnTo>
                  <a:cubicBezTo>
                    <a:pt x="1104265" y="43942"/>
                    <a:pt x="1097407" y="50800"/>
                    <a:pt x="1089025" y="50800"/>
                  </a:cubicBezTo>
                  <a:lnTo>
                    <a:pt x="15240" y="50800"/>
                  </a:lnTo>
                  <a:cubicBezTo>
                    <a:pt x="6858" y="50800"/>
                    <a:pt x="0" y="43942"/>
                    <a:pt x="0" y="35560"/>
                  </a:cubicBezTo>
                  <a:close/>
                </a:path>
              </a:pathLst>
            </a:custGeom>
            <a:solidFill>
              <a:srgbClr val="151617"/>
            </a:solidFill>
          </p:spPr>
          <p:txBody>
            <a:bodyPr/>
            <a:lstStyle/>
            <a:p>
              <a:endParaRPr lang="fr-FR"/>
            </a:p>
          </p:txBody>
        </p:sp>
      </p:grpSp>
      <p:grpSp>
        <p:nvGrpSpPr>
          <p:cNvPr id="15" name="Group 15"/>
          <p:cNvGrpSpPr/>
          <p:nvPr/>
        </p:nvGrpSpPr>
        <p:grpSpPr>
          <a:xfrm>
            <a:off x="2420576" y="3701159"/>
            <a:ext cx="624963" cy="624963"/>
            <a:chOff x="0" y="0"/>
            <a:chExt cx="840978" cy="840978"/>
          </a:xfrm>
        </p:grpSpPr>
        <p:sp>
          <p:nvSpPr>
            <p:cNvPr id="16" name="Freeform 16"/>
            <p:cNvSpPr/>
            <p:nvPr/>
          </p:nvSpPr>
          <p:spPr>
            <a:xfrm>
              <a:off x="6350" y="6350"/>
              <a:ext cx="828294" cy="828294"/>
            </a:xfrm>
            <a:custGeom>
              <a:avLst/>
              <a:gdLst/>
              <a:ahLst/>
              <a:cxnLst/>
              <a:rect l="l" t="t" r="r" b="b"/>
              <a:pathLst>
                <a:path w="828294" h="828294">
                  <a:moveTo>
                    <a:pt x="0" y="15240"/>
                  </a:moveTo>
                  <a:cubicBezTo>
                    <a:pt x="0" y="6858"/>
                    <a:pt x="6858" y="0"/>
                    <a:pt x="15240" y="0"/>
                  </a:cubicBezTo>
                  <a:lnTo>
                    <a:pt x="813054" y="0"/>
                  </a:lnTo>
                  <a:cubicBezTo>
                    <a:pt x="821436" y="0"/>
                    <a:pt x="828294" y="6858"/>
                    <a:pt x="828294" y="15240"/>
                  </a:cubicBezTo>
                  <a:lnTo>
                    <a:pt x="828294" y="813054"/>
                  </a:lnTo>
                  <a:cubicBezTo>
                    <a:pt x="828294" y="821436"/>
                    <a:pt x="821436" y="828294"/>
                    <a:pt x="813054" y="828294"/>
                  </a:cubicBezTo>
                  <a:lnTo>
                    <a:pt x="15240" y="828294"/>
                  </a:lnTo>
                  <a:cubicBezTo>
                    <a:pt x="6858" y="828294"/>
                    <a:pt x="0" y="821436"/>
                    <a:pt x="0" y="813054"/>
                  </a:cubicBezTo>
                  <a:close/>
                </a:path>
              </a:pathLst>
            </a:custGeom>
            <a:solidFill>
              <a:srgbClr val="F8ECE4"/>
            </a:solidFill>
          </p:spPr>
          <p:txBody>
            <a:bodyPr/>
            <a:lstStyle/>
            <a:p>
              <a:endParaRPr lang="fr-FR"/>
            </a:p>
          </p:txBody>
        </p:sp>
        <p:sp>
          <p:nvSpPr>
            <p:cNvPr id="17" name="Freeform 17"/>
            <p:cNvSpPr/>
            <p:nvPr/>
          </p:nvSpPr>
          <p:spPr>
            <a:xfrm>
              <a:off x="0" y="0"/>
              <a:ext cx="840994" cy="840994"/>
            </a:xfrm>
            <a:custGeom>
              <a:avLst/>
              <a:gdLst/>
              <a:ahLst/>
              <a:cxnLst/>
              <a:rect l="l" t="t" r="r" b="b"/>
              <a:pathLst>
                <a:path w="840994" h="840994">
                  <a:moveTo>
                    <a:pt x="0" y="21590"/>
                  </a:moveTo>
                  <a:cubicBezTo>
                    <a:pt x="0" y="9652"/>
                    <a:pt x="9652" y="0"/>
                    <a:pt x="21590" y="0"/>
                  </a:cubicBezTo>
                  <a:lnTo>
                    <a:pt x="819404" y="0"/>
                  </a:lnTo>
                  <a:lnTo>
                    <a:pt x="819404" y="6350"/>
                  </a:lnTo>
                  <a:lnTo>
                    <a:pt x="819404" y="0"/>
                  </a:lnTo>
                  <a:cubicBezTo>
                    <a:pt x="831342" y="0"/>
                    <a:pt x="840994" y="9652"/>
                    <a:pt x="840994" y="21590"/>
                  </a:cubicBezTo>
                  <a:lnTo>
                    <a:pt x="834644" y="21590"/>
                  </a:lnTo>
                  <a:lnTo>
                    <a:pt x="840994" y="21590"/>
                  </a:lnTo>
                  <a:lnTo>
                    <a:pt x="840994" y="819404"/>
                  </a:lnTo>
                  <a:lnTo>
                    <a:pt x="834644" y="819404"/>
                  </a:lnTo>
                  <a:lnTo>
                    <a:pt x="840994" y="819404"/>
                  </a:lnTo>
                  <a:cubicBezTo>
                    <a:pt x="840994" y="831342"/>
                    <a:pt x="831342" y="840994"/>
                    <a:pt x="819404" y="840994"/>
                  </a:cubicBezTo>
                  <a:lnTo>
                    <a:pt x="819404" y="834644"/>
                  </a:lnTo>
                  <a:lnTo>
                    <a:pt x="819404" y="840994"/>
                  </a:lnTo>
                  <a:lnTo>
                    <a:pt x="21590" y="840994"/>
                  </a:lnTo>
                  <a:lnTo>
                    <a:pt x="21590" y="834644"/>
                  </a:lnTo>
                  <a:lnTo>
                    <a:pt x="21590" y="840994"/>
                  </a:lnTo>
                  <a:cubicBezTo>
                    <a:pt x="9652" y="840994"/>
                    <a:pt x="0" y="831342"/>
                    <a:pt x="0" y="819404"/>
                  </a:cubicBezTo>
                  <a:lnTo>
                    <a:pt x="0" y="21590"/>
                  </a:lnTo>
                  <a:lnTo>
                    <a:pt x="6350" y="21590"/>
                  </a:lnTo>
                  <a:lnTo>
                    <a:pt x="0" y="21590"/>
                  </a:lnTo>
                  <a:moveTo>
                    <a:pt x="12700" y="21590"/>
                  </a:moveTo>
                  <a:lnTo>
                    <a:pt x="12700" y="819404"/>
                  </a:lnTo>
                  <a:lnTo>
                    <a:pt x="6350" y="819404"/>
                  </a:lnTo>
                  <a:lnTo>
                    <a:pt x="12700" y="819404"/>
                  </a:lnTo>
                  <a:cubicBezTo>
                    <a:pt x="12700" y="824357"/>
                    <a:pt x="16637" y="828294"/>
                    <a:pt x="21590" y="828294"/>
                  </a:cubicBezTo>
                  <a:lnTo>
                    <a:pt x="819404" y="828294"/>
                  </a:lnTo>
                  <a:cubicBezTo>
                    <a:pt x="824357" y="828294"/>
                    <a:pt x="828294" y="824357"/>
                    <a:pt x="828294" y="819404"/>
                  </a:cubicBezTo>
                  <a:lnTo>
                    <a:pt x="828294" y="21590"/>
                  </a:lnTo>
                  <a:cubicBezTo>
                    <a:pt x="828294" y="16637"/>
                    <a:pt x="824357" y="12700"/>
                    <a:pt x="819404" y="12700"/>
                  </a:cubicBezTo>
                  <a:lnTo>
                    <a:pt x="21590" y="12700"/>
                  </a:lnTo>
                  <a:lnTo>
                    <a:pt x="21590" y="6350"/>
                  </a:lnTo>
                  <a:lnTo>
                    <a:pt x="21590" y="12700"/>
                  </a:lnTo>
                  <a:cubicBezTo>
                    <a:pt x="16637" y="12700"/>
                    <a:pt x="12700" y="16637"/>
                    <a:pt x="12700" y="21590"/>
                  </a:cubicBezTo>
                  <a:close/>
                </a:path>
              </a:pathLst>
            </a:custGeom>
            <a:solidFill>
              <a:srgbClr val="151617"/>
            </a:solidFill>
          </p:spPr>
          <p:txBody>
            <a:bodyPr/>
            <a:lstStyle/>
            <a:p>
              <a:endParaRPr lang="fr-FR"/>
            </a:p>
          </p:txBody>
        </p:sp>
      </p:grpSp>
      <p:sp>
        <p:nvSpPr>
          <p:cNvPr id="18" name="Freeform 18" descr="preencoded.png"/>
          <p:cNvSpPr/>
          <p:nvPr/>
        </p:nvSpPr>
        <p:spPr>
          <a:xfrm>
            <a:off x="2527931" y="3757197"/>
            <a:ext cx="410252" cy="512888"/>
          </a:xfrm>
          <a:custGeom>
            <a:avLst/>
            <a:gdLst/>
            <a:ahLst/>
            <a:cxnLst/>
            <a:rect l="l" t="t" r="r" b="b"/>
            <a:pathLst>
              <a:path w="410252" h="512888">
                <a:moveTo>
                  <a:pt x="0" y="0"/>
                </a:moveTo>
                <a:lnTo>
                  <a:pt x="410252" y="0"/>
                </a:lnTo>
                <a:lnTo>
                  <a:pt x="410252" y="512887"/>
                </a:lnTo>
                <a:lnTo>
                  <a:pt x="0" y="512887"/>
                </a:lnTo>
                <a:lnTo>
                  <a:pt x="0" y="0"/>
                </a:lnTo>
                <a:close/>
              </a:path>
            </a:pathLst>
          </a:custGeom>
          <a:blipFill>
            <a:blip r:embed="rId4"/>
            <a:stretch>
              <a:fillRect t="-225" b="-225"/>
            </a:stretch>
          </a:blipFill>
        </p:spPr>
        <p:txBody>
          <a:bodyPr/>
          <a:lstStyle/>
          <a:p>
            <a:endParaRPr lang="fr-FR"/>
          </a:p>
        </p:txBody>
      </p:sp>
      <p:grpSp>
        <p:nvGrpSpPr>
          <p:cNvPr id="19" name="Group 19"/>
          <p:cNvGrpSpPr/>
          <p:nvPr/>
        </p:nvGrpSpPr>
        <p:grpSpPr>
          <a:xfrm>
            <a:off x="3003069" y="5105749"/>
            <a:ext cx="820651" cy="37751"/>
            <a:chOff x="0" y="0"/>
            <a:chExt cx="1104305" cy="50800"/>
          </a:xfrm>
        </p:grpSpPr>
        <p:sp>
          <p:nvSpPr>
            <p:cNvPr id="20" name="Freeform 20"/>
            <p:cNvSpPr/>
            <p:nvPr/>
          </p:nvSpPr>
          <p:spPr>
            <a:xfrm>
              <a:off x="0" y="0"/>
              <a:ext cx="1104265" cy="50800"/>
            </a:xfrm>
            <a:custGeom>
              <a:avLst/>
              <a:gdLst/>
              <a:ahLst/>
              <a:cxnLst/>
              <a:rect l="l" t="t" r="r" b="b"/>
              <a:pathLst>
                <a:path w="1104265" h="50800">
                  <a:moveTo>
                    <a:pt x="0" y="15240"/>
                  </a:moveTo>
                  <a:cubicBezTo>
                    <a:pt x="0" y="6858"/>
                    <a:pt x="6858" y="0"/>
                    <a:pt x="15240" y="0"/>
                  </a:cubicBezTo>
                  <a:lnTo>
                    <a:pt x="1089025" y="0"/>
                  </a:lnTo>
                  <a:cubicBezTo>
                    <a:pt x="1097407" y="0"/>
                    <a:pt x="1104265" y="6858"/>
                    <a:pt x="1104265" y="15240"/>
                  </a:cubicBezTo>
                  <a:lnTo>
                    <a:pt x="1104265" y="35560"/>
                  </a:lnTo>
                  <a:cubicBezTo>
                    <a:pt x="1104265" y="43942"/>
                    <a:pt x="1097407" y="50800"/>
                    <a:pt x="1089025" y="50800"/>
                  </a:cubicBezTo>
                  <a:lnTo>
                    <a:pt x="15240" y="50800"/>
                  </a:lnTo>
                  <a:cubicBezTo>
                    <a:pt x="6858" y="50800"/>
                    <a:pt x="0" y="43942"/>
                    <a:pt x="0" y="35560"/>
                  </a:cubicBezTo>
                  <a:close/>
                </a:path>
              </a:pathLst>
            </a:custGeom>
            <a:solidFill>
              <a:srgbClr val="151617"/>
            </a:solidFill>
          </p:spPr>
          <p:txBody>
            <a:bodyPr/>
            <a:lstStyle/>
            <a:p>
              <a:endParaRPr lang="fr-FR"/>
            </a:p>
          </p:txBody>
        </p:sp>
      </p:grpSp>
      <p:grpSp>
        <p:nvGrpSpPr>
          <p:cNvPr id="21" name="Group 21"/>
          <p:cNvGrpSpPr/>
          <p:nvPr/>
        </p:nvGrpSpPr>
        <p:grpSpPr>
          <a:xfrm>
            <a:off x="2420576" y="4812142"/>
            <a:ext cx="624963" cy="624963"/>
            <a:chOff x="0" y="0"/>
            <a:chExt cx="840978" cy="840978"/>
          </a:xfrm>
        </p:grpSpPr>
        <p:sp>
          <p:nvSpPr>
            <p:cNvPr id="22" name="Freeform 22"/>
            <p:cNvSpPr/>
            <p:nvPr/>
          </p:nvSpPr>
          <p:spPr>
            <a:xfrm>
              <a:off x="6350" y="6350"/>
              <a:ext cx="828294" cy="828294"/>
            </a:xfrm>
            <a:custGeom>
              <a:avLst/>
              <a:gdLst/>
              <a:ahLst/>
              <a:cxnLst/>
              <a:rect l="l" t="t" r="r" b="b"/>
              <a:pathLst>
                <a:path w="828294" h="828294">
                  <a:moveTo>
                    <a:pt x="0" y="15240"/>
                  </a:moveTo>
                  <a:cubicBezTo>
                    <a:pt x="0" y="6858"/>
                    <a:pt x="6858" y="0"/>
                    <a:pt x="15240" y="0"/>
                  </a:cubicBezTo>
                  <a:lnTo>
                    <a:pt x="813054" y="0"/>
                  </a:lnTo>
                  <a:cubicBezTo>
                    <a:pt x="821436" y="0"/>
                    <a:pt x="828294" y="6858"/>
                    <a:pt x="828294" y="15240"/>
                  </a:cubicBezTo>
                  <a:lnTo>
                    <a:pt x="828294" y="813054"/>
                  </a:lnTo>
                  <a:cubicBezTo>
                    <a:pt x="828294" y="821436"/>
                    <a:pt x="821436" y="828294"/>
                    <a:pt x="813054" y="828294"/>
                  </a:cubicBezTo>
                  <a:lnTo>
                    <a:pt x="15240" y="828294"/>
                  </a:lnTo>
                  <a:cubicBezTo>
                    <a:pt x="6858" y="828294"/>
                    <a:pt x="0" y="821436"/>
                    <a:pt x="0" y="813054"/>
                  </a:cubicBezTo>
                  <a:close/>
                </a:path>
              </a:pathLst>
            </a:custGeom>
            <a:solidFill>
              <a:srgbClr val="F8ECE4"/>
            </a:solidFill>
          </p:spPr>
          <p:txBody>
            <a:bodyPr/>
            <a:lstStyle/>
            <a:p>
              <a:endParaRPr lang="fr-FR"/>
            </a:p>
          </p:txBody>
        </p:sp>
        <p:sp>
          <p:nvSpPr>
            <p:cNvPr id="23" name="Freeform 23"/>
            <p:cNvSpPr/>
            <p:nvPr/>
          </p:nvSpPr>
          <p:spPr>
            <a:xfrm>
              <a:off x="0" y="0"/>
              <a:ext cx="840994" cy="840994"/>
            </a:xfrm>
            <a:custGeom>
              <a:avLst/>
              <a:gdLst/>
              <a:ahLst/>
              <a:cxnLst/>
              <a:rect l="l" t="t" r="r" b="b"/>
              <a:pathLst>
                <a:path w="840994" h="840994">
                  <a:moveTo>
                    <a:pt x="0" y="21590"/>
                  </a:moveTo>
                  <a:cubicBezTo>
                    <a:pt x="0" y="9652"/>
                    <a:pt x="9652" y="0"/>
                    <a:pt x="21590" y="0"/>
                  </a:cubicBezTo>
                  <a:lnTo>
                    <a:pt x="819404" y="0"/>
                  </a:lnTo>
                  <a:lnTo>
                    <a:pt x="819404" y="6350"/>
                  </a:lnTo>
                  <a:lnTo>
                    <a:pt x="819404" y="0"/>
                  </a:lnTo>
                  <a:cubicBezTo>
                    <a:pt x="831342" y="0"/>
                    <a:pt x="840994" y="9652"/>
                    <a:pt x="840994" y="21590"/>
                  </a:cubicBezTo>
                  <a:lnTo>
                    <a:pt x="834644" y="21590"/>
                  </a:lnTo>
                  <a:lnTo>
                    <a:pt x="840994" y="21590"/>
                  </a:lnTo>
                  <a:lnTo>
                    <a:pt x="840994" y="819404"/>
                  </a:lnTo>
                  <a:lnTo>
                    <a:pt x="834644" y="819404"/>
                  </a:lnTo>
                  <a:lnTo>
                    <a:pt x="840994" y="819404"/>
                  </a:lnTo>
                  <a:cubicBezTo>
                    <a:pt x="840994" y="831342"/>
                    <a:pt x="831342" y="840994"/>
                    <a:pt x="819404" y="840994"/>
                  </a:cubicBezTo>
                  <a:lnTo>
                    <a:pt x="819404" y="834644"/>
                  </a:lnTo>
                  <a:lnTo>
                    <a:pt x="819404" y="840994"/>
                  </a:lnTo>
                  <a:lnTo>
                    <a:pt x="21590" y="840994"/>
                  </a:lnTo>
                  <a:lnTo>
                    <a:pt x="21590" y="834644"/>
                  </a:lnTo>
                  <a:lnTo>
                    <a:pt x="21590" y="840994"/>
                  </a:lnTo>
                  <a:cubicBezTo>
                    <a:pt x="9652" y="840994"/>
                    <a:pt x="0" y="831342"/>
                    <a:pt x="0" y="819404"/>
                  </a:cubicBezTo>
                  <a:lnTo>
                    <a:pt x="0" y="21590"/>
                  </a:lnTo>
                  <a:lnTo>
                    <a:pt x="6350" y="21590"/>
                  </a:lnTo>
                  <a:lnTo>
                    <a:pt x="0" y="21590"/>
                  </a:lnTo>
                  <a:moveTo>
                    <a:pt x="12700" y="21590"/>
                  </a:moveTo>
                  <a:lnTo>
                    <a:pt x="12700" y="819404"/>
                  </a:lnTo>
                  <a:lnTo>
                    <a:pt x="6350" y="819404"/>
                  </a:lnTo>
                  <a:lnTo>
                    <a:pt x="12700" y="819404"/>
                  </a:lnTo>
                  <a:cubicBezTo>
                    <a:pt x="12700" y="824357"/>
                    <a:pt x="16637" y="828294"/>
                    <a:pt x="21590" y="828294"/>
                  </a:cubicBezTo>
                  <a:lnTo>
                    <a:pt x="819404" y="828294"/>
                  </a:lnTo>
                  <a:cubicBezTo>
                    <a:pt x="824357" y="828294"/>
                    <a:pt x="828294" y="824357"/>
                    <a:pt x="828294" y="819404"/>
                  </a:cubicBezTo>
                  <a:lnTo>
                    <a:pt x="828294" y="21590"/>
                  </a:lnTo>
                  <a:cubicBezTo>
                    <a:pt x="828294" y="16637"/>
                    <a:pt x="824357" y="12700"/>
                    <a:pt x="819404" y="12700"/>
                  </a:cubicBezTo>
                  <a:lnTo>
                    <a:pt x="21590" y="12700"/>
                  </a:lnTo>
                  <a:lnTo>
                    <a:pt x="21590" y="6350"/>
                  </a:lnTo>
                  <a:lnTo>
                    <a:pt x="21590" y="12700"/>
                  </a:lnTo>
                  <a:cubicBezTo>
                    <a:pt x="16637" y="12700"/>
                    <a:pt x="12700" y="16637"/>
                    <a:pt x="12700" y="21590"/>
                  </a:cubicBezTo>
                  <a:close/>
                </a:path>
              </a:pathLst>
            </a:custGeom>
            <a:solidFill>
              <a:srgbClr val="151617"/>
            </a:solidFill>
          </p:spPr>
          <p:txBody>
            <a:bodyPr/>
            <a:lstStyle/>
            <a:p>
              <a:endParaRPr lang="fr-FR"/>
            </a:p>
          </p:txBody>
        </p:sp>
      </p:grpSp>
      <p:sp>
        <p:nvSpPr>
          <p:cNvPr id="24" name="Freeform 24" descr="preencoded.png"/>
          <p:cNvSpPr/>
          <p:nvPr/>
        </p:nvSpPr>
        <p:spPr>
          <a:xfrm>
            <a:off x="2527931" y="4868180"/>
            <a:ext cx="410252" cy="512888"/>
          </a:xfrm>
          <a:custGeom>
            <a:avLst/>
            <a:gdLst/>
            <a:ahLst/>
            <a:cxnLst/>
            <a:rect l="l" t="t" r="r" b="b"/>
            <a:pathLst>
              <a:path w="410252" h="512888">
                <a:moveTo>
                  <a:pt x="0" y="0"/>
                </a:moveTo>
                <a:lnTo>
                  <a:pt x="410252" y="0"/>
                </a:lnTo>
                <a:lnTo>
                  <a:pt x="410252" y="512887"/>
                </a:lnTo>
                <a:lnTo>
                  <a:pt x="0" y="512887"/>
                </a:lnTo>
                <a:lnTo>
                  <a:pt x="0" y="0"/>
                </a:lnTo>
                <a:close/>
              </a:path>
            </a:pathLst>
          </a:custGeom>
          <a:blipFill>
            <a:blip r:embed="rId5"/>
            <a:stretch>
              <a:fillRect t="-225" b="-225"/>
            </a:stretch>
          </a:blipFill>
        </p:spPr>
        <p:txBody>
          <a:bodyPr/>
          <a:lstStyle/>
          <a:p>
            <a:endParaRPr lang="fr-FR"/>
          </a:p>
        </p:txBody>
      </p:sp>
      <p:grpSp>
        <p:nvGrpSpPr>
          <p:cNvPr id="25" name="Group 25"/>
          <p:cNvGrpSpPr/>
          <p:nvPr/>
        </p:nvGrpSpPr>
        <p:grpSpPr>
          <a:xfrm>
            <a:off x="3003069" y="6189306"/>
            <a:ext cx="820651" cy="37751"/>
            <a:chOff x="0" y="0"/>
            <a:chExt cx="1104305" cy="50800"/>
          </a:xfrm>
        </p:grpSpPr>
        <p:sp>
          <p:nvSpPr>
            <p:cNvPr id="26" name="Freeform 26"/>
            <p:cNvSpPr/>
            <p:nvPr/>
          </p:nvSpPr>
          <p:spPr>
            <a:xfrm>
              <a:off x="0" y="0"/>
              <a:ext cx="1104265" cy="50800"/>
            </a:xfrm>
            <a:custGeom>
              <a:avLst/>
              <a:gdLst/>
              <a:ahLst/>
              <a:cxnLst/>
              <a:rect l="l" t="t" r="r" b="b"/>
              <a:pathLst>
                <a:path w="1104265" h="50800">
                  <a:moveTo>
                    <a:pt x="0" y="15240"/>
                  </a:moveTo>
                  <a:cubicBezTo>
                    <a:pt x="0" y="6858"/>
                    <a:pt x="6858" y="0"/>
                    <a:pt x="15240" y="0"/>
                  </a:cubicBezTo>
                  <a:lnTo>
                    <a:pt x="1089025" y="0"/>
                  </a:lnTo>
                  <a:cubicBezTo>
                    <a:pt x="1097407" y="0"/>
                    <a:pt x="1104265" y="6858"/>
                    <a:pt x="1104265" y="15240"/>
                  </a:cubicBezTo>
                  <a:lnTo>
                    <a:pt x="1104265" y="35560"/>
                  </a:lnTo>
                  <a:cubicBezTo>
                    <a:pt x="1104265" y="43942"/>
                    <a:pt x="1097407" y="50800"/>
                    <a:pt x="1089025" y="50800"/>
                  </a:cubicBezTo>
                  <a:lnTo>
                    <a:pt x="15240" y="50800"/>
                  </a:lnTo>
                  <a:cubicBezTo>
                    <a:pt x="6858" y="50800"/>
                    <a:pt x="0" y="43942"/>
                    <a:pt x="0" y="35560"/>
                  </a:cubicBezTo>
                  <a:close/>
                </a:path>
              </a:pathLst>
            </a:custGeom>
            <a:solidFill>
              <a:srgbClr val="151617"/>
            </a:solidFill>
          </p:spPr>
          <p:txBody>
            <a:bodyPr/>
            <a:lstStyle/>
            <a:p>
              <a:endParaRPr lang="fr-FR"/>
            </a:p>
          </p:txBody>
        </p:sp>
      </p:grpSp>
      <p:grpSp>
        <p:nvGrpSpPr>
          <p:cNvPr id="27" name="Group 27"/>
          <p:cNvGrpSpPr/>
          <p:nvPr/>
        </p:nvGrpSpPr>
        <p:grpSpPr>
          <a:xfrm>
            <a:off x="2420576" y="5895700"/>
            <a:ext cx="624963" cy="624963"/>
            <a:chOff x="0" y="0"/>
            <a:chExt cx="840978" cy="840978"/>
          </a:xfrm>
        </p:grpSpPr>
        <p:sp>
          <p:nvSpPr>
            <p:cNvPr id="28" name="Freeform 28"/>
            <p:cNvSpPr/>
            <p:nvPr/>
          </p:nvSpPr>
          <p:spPr>
            <a:xfrm>
              <a:off x="6350" y="6350"/>
              <a:ext cx="828294" cy="828294"/>
            </a:xfrm>
            <a:custGeom>
              <a:avLst/>
              <a:gdLst/>
              <a:ahLst/>
              <a:cxnLst/>
              <a:rect l="l" t="t" r="r" b="b"/>
              <a:pathLst>
                <a:path w="828294" h="828294">
                  <a:moveTo>
                    <a:pt x="0" y="15240"/>
                  </a:moveTo>
                  <a:cubicBezTo>
                    <a:pt x="0" y="6858"/>
                    <a:pt x="6858" y="0"/>
                    <a:pt x="15240" y="0"/>
                  </a:cubicBezTo>
                  <a:lnTo>
                    <a:pt x="813054" y="0"/>
                  </a:lnTo>
                  <a:cubicBezTo>
                    <a:pt x="821436" y="0"/>
                    <a:pt x="828294" y="6858"/>
                    <a:pt x="828294" y="15240"/>
                  </a:cubicBezTo>
                  <a:lnTo>
                    <a:pt x="828294" y="813054"/>
                  </a:lnTo>
                  <a:cubicBezTo>
                    <a:pt x="828294" y="821436"/>
                    <a:pt x="821436" y="828294"/>
                    <a:pt x="813054" y="828294"/>
                  </a:cubicBezTo>
                  <a:lnTo>
                    <a:pt x="15240" y="828294"/>
                  </a:lnTo>
                  <a:cubicBezTo>
                    <a:pt x="6858" y="828294"/>
                    <a:pt x="0" y="821436"/>
                    <a:pt x="0" y="813054"/>
                  </a:cubicBezTo>
                  <a:close/>
                </a:path>
              </a:pathLst>
            </a:custGeom>
            <a:solidFill>
              <a:srgbClr val="F8ECE4"/>
            </a:solidFill>
          </p:spPr>
          <p:txBody>
            <a:bodyPr/>
            <a:lstStyle/>
            <a:p>
              <a:endParaRPr lang="fr-FR"/>
            </a:p>
          </p:txBody>
        </p:sp>
        <p:sp>
          <p:nvSpPr>
            <p:cNvPr id="29" name="Freeform 29"/>
            <p:cNvSpPr/>
            <p:nvPr/>
          </p:nvSpPr>
          <p:spPr>
            <a:xfrm>
              <a:off x="0" y="0"/>
              <a:ext cx="840994" cy="840994"/>
            </a:xfrm>
            <a:custGeom>
              <a:avLst/>
              <a:gdLst/>
              <a:ahLst/>
              <a:cxnLst/>
              <a:rect l="l" t="t" r="r" b="b"/>
              <a:pathLst>
                <a:path w="840994" h="840994">
                  <a:moveTo>
                    <a:pt x="0" y="21590"/>
                  </a:moveTo>
                  <a:cubicBezTo>
                    <a:pt x="0" y="9652"/>
                    <a:pt x="9652" y="0"/>
                    <a:pt x="21590" y="0"/>
                  </a:cubicBezTo>
                  <a:lnTo>
                    <a:pt x="819404" y="0"/>
                  </a:lnTo>
                  <a:lnTo>
                    <a:pt x="819404" y="6350"/>
                  </a:lnTo>
                  <a:lnTo>
                    <a:pt x="819404" y="0"/>
                  </a:lnTo>
                  <a:cubicBezTo>
                    <a:pt x="831342" y="0"/>
                    <a:pt x="840994" y="9652"/>
                    <a:pt x="840994" y="21590"/>
                  </a:cubicBezTo>
                  <a:lnTo>
                    <a:pt x="834644" y="21590"/>
                  </a:lnTo>
                  <a:lnTo>
                    <a:pt x="840994" y="21590"/>
                  </a:lnTo>
                  <a:lnTo>
                    <a:pt x="840994" y="819404"/>
                  </a:lnTo>
                  <a:lnTo>
                    <a:pt x="834644" y="819404"/>
                  </a:lnTo>
                  <a:lnTo>
                    <a:pt x="840994" y="819404"/>
                  </a:lnTo>
                  <a:cubicBezTo>
                    <a:pt x="840994" y="831342"/>
                    <a:pt x="831342" y="840994"/>
                    <a:pt x="819404" y="840994"/>
                  </a:cubicBezTo>
                  <a:lnTo>
                    <a:pt x="819404" y="834644"/>
                  </a:lnTo>
                  <a:lnTo>
                    <a:pt x="819404" y="840994"/>
                  </a:lnTo>
                  <a:lnTo>
                    <a:pt x="21590" y="840994"/>
                  </a:lnTo>
                  <a:lnTo>
                    <a:pt x="21590" y="834644"/>
                  </a:lnTo>
                  <a:lnTo>
                    <a:pt x="21590" y="840994"/>
                  </a:lnTo>
                  <a:cubicBezTo>
                    <a:pt x="9652" y="840994"/>
                    <a:pt x="0" y="831342"/>
                    <a:pt x="0" y="819404"/>
                  </a:cubicBezTo>
                  <a:lnTo>
                    <a:pt x="0" y="21590"/>
                  </a:lnTo>
                  <a:lnTo>
                    <a:pt x="6350" y="21590"/>
                  </a:lnTo>
                  <a:lnTo>
                    <a:pt x="0" y="21590"/>
                  </a:lnTo>
                  <a:moveTo>
                    <a:pt x="12700" y="21590"/>
                  </a:moveTo>
                  <a:lnTo>
                    <a:pt x="12700" y="819404"/>
                  </a:lnTo>
                  <a:lnTo>
                    <a:pt x="6350" y="819404"/>
                  </a:lnTo>
                  <a:lnTo>
                    <a:pt x="12700" y="819404"/>
                  </a:lnTo>
                  <a:cubicBezTo>
                    <a:pt x="12700" y="824357"/>
                    <a:pt x="16637" y="828294"/>
                    <a:pt x="21590" y="828294"/>
                  </a:cubicBezTo>
                  <a:lnTo>
                    <a:pt x="819404" y="828294"/>
                  </a:lnTo>
                  <a:cubicBezTo>
                    <a:pt x="824357" y="828294"/>
                    <a:pt x="828294" y="824357"/>
                    <a:pt x="828294" y="819404"/>
                  </a:cubicBezTo>
                  <a:lnTo>
                    <a:pt x="828294" y="21590"/>
                  </a:lnTo>
                  <a:cubicBezTo>
                    <a:pt x="828294" y="16637"/>
                    <a:pt x="824357" y="12700"/>
                    <a:pt x="819404" y="12700"/>
                  </a:cubicBezTo>
                  <a:lnTo>
                    <a:pt x="21590" y="12700"/>
                  </a:lnTo>
                  <a:lnTo>
                    <a:pt x="21590" y="6350"/>
                  </a:lnTo>
                  <a:lnTo>
                    <a:pt x="21590" y="12700"/>
                  </a:lnTo>
                  <a:cubicBezTo>
                    <a:pt x="16637" y="12700"/>
                    <a:pt x="12700" y="16637"/>
                    <a:pt x="12700" y="21590"/>
                  </a:cubicBezTo>
                  <a:close/>
                </a:path>
              </a:pathLst>
            </a:custGeom>
            <a:solidFill>
              <a:srgbClr val="151617"/>
            </a:solidFill>
          </p:spPr>
          <p:txBody>
            <a:bodyPr/>
            <a:lstStyle/>
            <a:p>
              <a:endParaRPr lang="fr-FR"/>
            </a:p>
          </p:txBody>
        </p:sp>
      </p:grpSp>
      <p:sp>
        <p:nvSpPr>
          <p:cNvPr id="30" name="Freeform 30" descr="preencoded.png"/>
          <p:cNvSpPr/>
          <p:nvPr/>
        </p:nvSpPr>
        <p:spPr>
          <a:xfrm>
            <a:off x="2527931" y="5951738"/>
            <a:ext cx="410252" cy="512888"/>
          </a:xfrm>
          <a:custGeom>
            <a:avLst/>
            <a:gdLst/>
            <a:ahLst/>
            <a:cxnLst/>
            <a:rect l="l" t="t" r="r" b="b"/>
            <a:pathLst>
              <a:path w="410252" h="512888">
                <a:moveTo>
                  <a:pt x="0" y="0"/>
                </a:moveTo>
                <a:lnTo>
                  <a:pt x="410252" y="0"/>
                </a:lnTo>
                <a:lnTo>
                  <a:pt x="410252" y="512887"/>
                </a:lnTo>
                <a:lnTo>
                  <a:pt x="0" y="512887"/>
                </a:lnTo>
                <a:lnTo>
                  <a:pt x="0" y="0"/>
                </a:lnTo>
                <a:close/>
              </a:path>
            </a:pathLst>
          </a:custGeom>
          <a:blipFill>
            <a:blip r:embed="rId6"/>
            <a:stretch>
              <a:fillRect t="-225" b="-225"/>
            </a:stretch>
          </a:blipFill>
        </p:spPr>
        <p:txBody>
          <a:bodyPr/>
          <a:lstStyle/>
          <a:p>
            <a:endParaRPr lang="fr-FR"/>
          </a:p>
        </p:txBody>
      </p:sp>
      <p:sp>
        <p:nvSpPr>
          <p:cNvPr id="31" name="TextBox 31"/>
          <p:cNvSpPr txBox="1"/>
          <p:nvPr/>
        </p:nvSpPr>
        <p:spPr>
          <a:xfrm>
            <a:off x="4100955" y="2652281"/>
            <a:ext cx="4646812" cy="446407"/>
          </a:xfrm>
          <a:prstGeom prst="rect">
            <a:avLst/>
          </a:prstGeom>
        </p:spPr>
        <p:txBody>
          <a:bodyPr lIns="0" tIns="0" rIns="0" bIns="0" rtlCol="0" anchor="t">
            <a:spAutoFit/>
          </a:bodyPr>
          <a:lstStyle/>
          <a:p>
            <a:pPr algn="l">
              <a:lnSpc>
                <a:spcPts val="3344"/>
              </a:lnSpc>
            </a:pPr>
            <a:r>
              <a:rPr lang="en-US" sz="2662" b="1">
                <a:solidFill>
                  <a:srgbClr val="151617"/>
                </a:solidFill>
                <a:latin typeface="Montserrat Bold"/>
                <a:ea typeface="Montserrat Bold"/>
                <a:cs typeface="Montserrat Bold"/>
                <a:sym typeface="Montserrat Bold"/>
              </a:rPr>
              <a:t>Enquête ethnographique</a:t>
            </a:r>
          </a:p>
        </p:txBody>
      </p:sp>
      <p:sp>
        <p:nvSpPr>
          <p:cNvPr id="32" name="TextBox 32"/>
          <p:cNvSpPr txBox="1"/>
          <p:nvPr/>
        </p:nvSpPr>
        <p:spPr>
          <a:xfrm>
            <a:off x="4100955" y="3167569"/>
            <a:ext cx="7734758" cy="408272"/>
          </a:xfrm>
          <a:prstGeom prst="rect">
            <a:avLst/>
          </a:prstGeom>
        </p:spPr>
        <p:txBody>
          <a:bodyPr lIns="0" tIns="0" rIns="0" bIns="0" rtlCol="0" anchor="t">
            <a:spAutoFit/>
          </a:bodyPr>
          <a:lstStyle/>
          <a:p>
            <a:pPr algn="l">
              <a:lnSpc>
                <a:spcPts val="3406"/>
              </a:lnSpc>
            </a:pPr>
            <a:r>
              <a:rPr lang="en-US" sz="2105">
                <a:solidFill>
                  <a:srgbClr val="151617"/>
                </a:solidFill>
                <a:latin typeface="Arimo"/>
                <a:ea typeface="Arimo"/>
                <a:cs typeface="Arimo"/>
                <a:sym typeface="Arimo"/>
              </a:rPr>
              <a:t>600 heures d'observation entre 2021 et 2025</a:t>
            </a:r>
          </a:p>
        </p:txBody>
      </p:sp>
      <p:sp>
        <p:nvSpPr>
          <p:cNvPr id="33" name="TextBox 33"/>
          <p:cNvSpPr txBox="1"/>
          <p:nvPr/>
        </p:nvSpPr>
        <p:spPr>
          <a:xfrm>
            <a:off x="4100955" y="3780764"/>
            <a:ext cx="3929388" cy="446407"/>
          </a:xfrm>
          <a:prstGeom prst="rect">
            <a:avLst/>
          </a:prstGeom>
        </p:spPr>
        <p:txBody>
          <a:bodyPr lIns="0" tIns="0" rIns="0" bIns="0" rtlCol="0" anchor="t">
            <a:spAutoFit/>
          </a:bodyPr>
          <a:lstStyle/>
          <a:p>
            <a:pPr algn="l">
              <a:lnSpc>
                <a:spcPts val="3344"/>
              </a:lnSpc>
            </a:pPr>
            <a:r>
              <a:rPr lang="en-US" sz="2662" b="1">
                <a:solidFill>
                  <a:srgbClr val="151617"/>
                </a:solidFill>
                <a:latin typeface="Montserrat Bold"/>
                <a:ea typeface="Montserrat Bold"/>
                <a:cs typeface="Montserrat Bold"/>
                <a:sym typeface="Montserrat Bold"/>
              </a:rPr>
              <a:t>Entretiens qualitatifs</a:t>
            </a:r>
          </a:p>
        </p:txBody>
      </p:sp>
      <p:sp>
        <p:nvSpPr>
          <p:cNvPr id="34" name="TextBox 34"/>
          <p:cNvSpPr txBox="1"/>
          <p:nvPr/>
        </p:nvSpPr>
        <p:spPr>
          <a:xfrm>
            <a:off x="4100955" y="4296052"/>
            <a:ext cx="7734758" cy="532931"/>
          </a:xfrm>
          <a:prstGeom prst="rect">
            <a:avLst/>
          </a:prstGeom>
        </p:spPr>
        <p:txBody>
          <a:bodyPr lIns="0" tIns="0" rIns="0" bIns="0" rtlCol="0" anchor="t">
            <a:spAutoFit/>
          </a:bodyPr>
          <a:lstStyle/>
          <a:p>
            <a:pPr algn="l">
              <a:lnSpc>
                <a:spcPts val="3406"/>
              </a:lnSpc>
            </a:pPr>
            <a:r>
              <a:rPr lang="en-US" sz="2105">
                <a:solidFill>
                  <a:srgbClr val="151617"/>
                </a:solidFill>
                <a:latin typeface="Arimo"/>
                <a:ea typeface="Arimo"/>
                <a:cs typeface="Arimo"/>
                <a:sym typeface="Arimo"/>
              </a:rPr>
              <a:t>50 entretiens avec professionnels, parents et jeunes</a:t>
            </a:r>
          </a:p>
        </p:txBody>
      </p:sp>
      <p:sp>
        <p:nvSpPr>
          <p:cNvPr id="35" name="TextBox 35"/>
          <p:cNvSpPr txBox="1"/>
          <p:nvPr/>
        </p:nvSpPr>
        <p:spPr>
          <a:xfrm>
            <a:off x="4100955" y="4891748"/>
            <a:ext cx="4184063" cy="446407"/>
          </a:xfrm>
          <a:prstGeom prst="rect">
            <a:avLst/>
          </a:prstGeom>
        </p:spPr>
        <p:txBody>
          <a:bodyPr lIns="0" tIns="0" rIns="0" bIns="0" rtlCol="0" anchor="t">
            <a:spAutoFit/>
          </a:bodyPr>
          <a:lstStyle/>
          <a:p>
            <a:pPr algn="l">
              <a:lnSpc>
                <a:spcPts val="3344"/>
              </a:lnSpc>
            </a:pPr>
            <a:r>
              <a:rPr lang="en-US" sz="2662" b="1">
                <a:solidFill>
                  <a:srgbClr val="151617"/>
                </a:solidFill>
                <a:latin typeface="Montserrat Bold"/>
                <a:ea typeface="Montserrat Bold"/>
                <a:cs typeface="Montserrat Bold"/>
                <a:sym typeface="Montserrat Bold"/>
              </a:rPr>
              <a:t>Analyse documentaire</a:t>
            </a:r>
          </a:p>
        </p:txBody>
      </p:sp>
      <p:sp>
        <p:nvSpPr>
          <p:cNvPr id="36" name="TextBox 36"/>
          <p:cNvSpPr txBox="1"/>
          <p:nvPr/>
        </p:nvSpPr>
        <p:spPr>
          <a:xfrm>
            <a:off x="4100955" y="5407036"/>
            <a:ext cx="7734758" cy="532931"/>
          </a:xfrm>
          <a:prstGeom prst="rect">
            <a:avLst/>
          </a:prstGeom>
        </p:spPr>
        <p:txBody>
          <a:bodyPr lIns="0" tIns="0" rIns="0" bIns="0" rtlCol="0" anchor="t">
            <a:spAutoFit/>
          </a:bodyPr>
          <a:lstStyle/>
          <a:p>
            <a:pPr algn="l">
              <a:lnSpc>
                <a:spcPts val="3406"/>
              </a:lnSpc>
            </a:pPr>
            <a:r>
              <a:rPr lang="en-US" sz="2105">
                <a:solidFill>
                  <a:srgbClr val="151617"/>
                </a:solidFill>
                <a:latin typeface="Arimo"/>
                <a:ea typeface="Arimo"/>
                <a:cs typeface="Arimo"/>
                <a:sym typeface="Arimo"/>
              </a:rPr>
              <a:t>Examen approfondi des documents institutionnels</a:t>
            </a:r>
          </a:p>
        </p:txBody>
      </p:sp>
      <p:sp>
        <p:nvSpPr>
          <p:cNvPr id="37" name="TextBox 37"/>
          <p:cNvSpPr txBox="1"/>
          <p:nvPr/>
        </p:nvSpPr>
        <p:spPr>
          <a:xfrm>
            <a:off x="4100955" y="5975305"/>
            <a:ext cx="3900632" cy="446407"/>
          </a:xfrm>
          <a:prstGeom prst="rect">
            <a:avLst/>
          </a:prstGeom>
        </p:spPr>
        <p:txBody>
          <a:bodyPr lIns="0" tIns="0" rIns="0" bIns="0" rtlCol="0" anchor="t">
            <a:spAutoFit/>
          </a:bodyPr>
          <a:lstStyle/>
          <a:p>
            <a:pPr algn="l">
              <a:lnSpc>
                <a:spcPts val="3344"/>
              </a:lnSpc>
            </a:pPr>
            <a:r>
              <a:rPr lang="en-US" sz="2662" b="1">
                <a:solidFill>
                  <a:srgbClr val="151617"/>
                </a:solidFill>
                <a:latin typeface="Montserrat Bold"/>
                <a:ea typeface="Montserrat Bold"/>
                <a:cs typeface="Montserrat Bold"/>
                <a:sym typeface="Montserrat Bold"/>
              </a:rPr>
              <a:t>Analyse comparative</a:t>
            </a:r>
          </a:p>
        </p:txBody>
      </p:sp>
      <p:sp>
        <p:nvSpPr>
          <p:cNvPr id="38" name="TextBox 38"/>
          <p:cNvSpPr txBox="1"/>
          <p:nvPr/>
        </p:nvSpPr>
        <p:spPr>
          <a:xfrm>
            <a:off x="4100955" y="6490593"/>
            <a:ext cx="7734758" cy="532931"/>
          </a:xfrm>
          <a:prstGeom prst="rect">
            <a:avLst/>
          </a:prstGeom>
        </p:spPr>
        <p:txBody>
          <a:bodyPr lIns="0" tIns="0" rIns="0" bIns="0" rtlCol="0" anchor="t">
            <a:spAutoFit/>
          </a:bodyPr>
          <a:lstStyle/>
          <a:p>
            <a:pPr algn="l">
              <a:lnSpc>
                <a:spcPts val="3406"/>
              </a:lnSpc>
            </a:pPr>
            <a:r>
              <a:rPr lang="en-US" sz="2105">
                <a:solidFill>
                  <a:srgbClr val="151617"/>
                </a:solidFill>
                <a:latin typeface="Arimo"/>
                <a:ea typeface="Arimo"/>
                <a:cs typeface="Arimo"/>
                <a:sym typeface="Arimo"/>
              </a:rPr>
              <a:t>Deux territoires labellisés "cité éducative" contrastés</a:t>
            </a:r>
          </a:p>
        </p:txBody>
      </p:sp>
      <p:sp>
        <p:nvSpPr>
          <p:cNvPr id="39" name="Freeform 39" descr="preencoded.png"/>
          <p:cNvSpPr/>
          <p:nvPr/>
        </p:nvSpPr>
        <p:spPr>
          <a:xfrm>
            <a:off x="750386" y="7728374"/>
            <a:ext cx="16746193" cy="2120085"/>
          </a:xfrm>
          <a:custGeom>
            <a:avLst/>
            <a:gdLst/>
            <a:ahLst/>
            <a:cxnLst/>
            <a:rect l="l" t="t" r="r" b="b"/>
            <a:pathLst>
              <a:path w="16746193" h="2120085">
                <a:moveTo>
                  <a:pt x="0" y="0"/>
                </a:moveTo>
                <a:lnTo>
                  <a:pt x="16746193" y="0"/>
                </a:lnTo>
                <a:lnTo>
                  <a:pt x="16746193" y="2120085"/>
                </a:lnTo>
                <a:lnTo>
                  <a:pt x="0" y="2120085"/>
                </a:lnTo>
                <a:lnTo>
                  <a:pt x="0" y="0"/>
                </a:lnTo>
                <a:close/>
              </a:path>
            </a:pathLst>
          </a:custGeom>
          <a:blipFill>
            <a:blip r:embed="rId7">
              <a:alphaModFix amt="43000"/>
            </a:blip>
            <a:stretch>
              <a:fillRect t="-645514" b="-439310"/>
            </a:stretch>
          </a:blipFill>
        </p:spPr>
        <p:txBody>
          <a:bodyPr/>
          <a:lstStyle/>
          <a:p>
            <a:endParaRPr lang="fr-FR"/>
          </a:p>
        </p:txBody>
      </p:sp>
      <p:sp>
        <p:nvSpPr>
          <p:cNvPr id="40" name="AutoShape 40"/>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sp>
        <p:nvSpPr>
          <p:cNvPr id="4" name="Freeform 4"/>
          <p:cNvSpPr/>
          <p:nvPr/>
        </p:nvSpPr>
        <p:spPr>
          <a:xfrm rot="1651222">
            <a:off x="10254910" y="2004224"/>
            <a:ext cx="6816131" cy="3593960"/>
          </a:xfrm>
          <a:custGeom>
            <a:avLst/>
            <a:gdLst/>
            <a:ahLst/>
            <a:cxnLst/>
            <a:rect l="l" t="t" r="r" b="b"/>
            <a:pathLst>
              <a:path w="6816131" h="3593960">
                <a:moveTo>
                  <a:pt x="0" y="0"/>
                </a:moveTo>
                <a:lnTo>
                  <a:pt x="6816131" y="0"/>
                </a:lnTo>
                <a:lnTo>
                  <a:pt x="6816131" y="3593960"/>
                </a:lnTo>
                <a:lnTo>
                  <a:pt x="0" y="3593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TextBox 5"/>
          <p:cNvSpPr txBox="1"/>
          <p:nvPr/>
        </p:nvSpPr>
        <p:spPr>
          <a:xfrm>
            <a:off x="1279188" y="1923844"/>
            <a:ext cx="11773986" cy="3755014"/>
          </a:xfrm>
          <a:prstGeom prst="rect">
            <a:avLst/>
          </a:prstGeom>
        </p:spPr>
        <p:txBody>
          <a:bodyPr lIns="0" tIns="0" rIns="0" bIns="0" rtlCol="0" anchor="t">
            <a:spAutoFit/>
          </a:bodyPr>
          <a:lstStyle/>
          <a:p>
            <a:pPr algn="l">
              <a:lnSpc>
                <a:spcPts val="3330"/>
              </a:lnSpc>
            </a:pPr>
            <a:r>
              <a:rPr lang="en-US" sz="2100" b="1" u="sng">
                <a:solidFill>
                  <a:srgbClr val="151617"/>
                </a:solidFill>
                <a:latin typeface="Arimo Bold"/>
                <a:ea typeface="Arimo Bold"/>
                <a:cs typeface="Arimo Bold"/>
                <a:sym typeface="Arimo Bold"/>
              </a:rPr>
              <a:t>1 - Les tensions institutionnelles et les rapports de force </a:t>
            </a:r>
          </a:p>
          <a:p>
            <a:pPr marL="453390" lvl="1" indent="-226695" algn="just">
              <a:lnSpc>
                <a:spcPts val="3330"/>
              </a:lnSpc>
              <a:buFont typeface="Arial"/>
              <a:buChar char="•"/>
            </a:pPr>
            <a:r>
              <a:rPr lang="en-US" sz="2100">
                <a:solidFill>
                  <a:srgbClr val="151617"/>
                </a:solidFill>
                <a:latin typeface="Arimo"/>
                <a:ea typeface="Arimo"/>
                <a:cs typeface="Arimo"/>
                <a:sym typeface="Arimo"/>
              </a:rPr>
              <a:t>1.1 Les territorialisations des politiques éducatives</a:t>
            </a:r>
          </a:p>
          <a:p>
            <a:pPr marL="453390" lvl="1" indent="-226695" algn="just">
              <a:lnSpc>
                <a:spcPts val="3330"/>
              </a:lnSpc>
              <a:buFont typeface="Arial"/>
              <a:buChar char="•"/>
            </a:pPr>
            <a:r>
              <a:rPr lang="en-US" sz="2100">
                <a:solidFill>
                  <a:srgbClr val="151617"/>
                </a:solidFill>
                <a:latin typeface="Arimo"/>
                <a:ea typeface="Arimo"/>
                <a:cs typeface="Arimo"/>
                <a:sym typeface="Arimo"/>
              </a:rPr>
              <a:t>1.2 Enjeux inter-institutionnels et construction des publics</a:t>
            </a:r>
          </a:p>
          <a:p>
            <a:pPr algn="l">
              <a:lnSpc>
                <a:spcPts val="3330"/>
              </a:lnSpc>
            </a:pPr>
            <a:endParaRPr lang="en-US" sz="2100">
              <a:solidFill>
                <a:srgbClr val="151617"/>
              </a:solidFill>
              <a:latin typeface="Arimo"/>
              <a:ea typeface="Arimo"/>
              <a:cs typeface="Arimo"/>
              <a:sym typeface="Arimo"/>
            </a:endParaRPr>
          </a:p>
          <a:p>
            <a:pPr algn="l">
              <a:lnSpc>
                <a:spcPts val="3330"/>
              </a:lnSpc>
              <a:spcBef>
                <a:spcPct val="0"/>
              </a:spcBef>
            </a:pPr>
            <a:r>
              <a:rPr lang="en-US" sz="2100" b="1" u="sng">
                <a:solidFill>
                  <a:srgbClr val="151617"/>
                </a:solidFill>
                <a:latin typeface="Arimo Bold"/>
                <a:ea typeface="Arimo Bold"/>
                <a:cs typeface="Arimo Bold"/>
                <a:sym typeface="Arimo Bold"/>
              </a:rPr>
              <a:t>2 - Territorialisation : Duplication / Innovation</a:t>
            </a:r>
          </a:p>
          <a:p>
            <a:pPr algn="l">
              <a:lnSpc>
                <a:spcPts val="3330"/>
              </a:lnSpc>
              <a:spcBef>
                <a:spcPct val="0"/>
              </a:spcBef>
            </a:pPr>
            <a:endParaRPr lang="en-US" sz="2100" b="1" u="sng">
              <a:solidFill>
                <a:srgbClr val="151617"/>
              </a:solidFill>
              <a:latin typeface="Arimo Bold"/>
              <a:ea typeface="Arimo Bold"/>
              <a:cs typeface="Arimo Bold"/>
              <a:sym typeface="Arimo Bold"/>
            </a:endParaRPr>
          </a:p>
          <a:p>
            <a:pPr algn="l">
              <a:lnSpc>
                <a:spcPts val="3330"/>
              </a:lnSpc>
              <a:spcBef>
                <a:spcPct val="0"/>
              </a:spcBef>
            </a:pPr>
            <a:r>
              <a:rPr lang="en-US" sz="2100" b="1" u="sng">
                <a:solidFill>
                  <a:srgbClr val="151617"/>
                </a:solidFill>
                <a:latin typeface="Arimo Bold"/>
                <a:ea typeface="Arimo Bold"/>
                <a:cs typeface="Arimo Bold"/>
                <a:sym typeface="Arimo Bold"/>
              </a:rPr>
              <a:t>3 - La “fabrication” des publics au sein des cités éducatives</a:t>
            </a:r>
          </a:p>
          <a:p>
            <a:pPr marL="453390" lvl="1" indent="-226695" algn="l">
              <a:lnSpc>
                <a:spcPts val="3330"/>
              </a:lnSpc>
              <a:buFont typeface="Arial"/>
              <a:buChar char="•"/>
            </a:pPr>
            <a:r>
              <a:rPr lang="en-US" sz="2100">
                <a:solidFill>
                  <a:srgbClr val="151617"/>
                </a:solidFill>
                <a:latin typeface="Arimo"/>
                <a:ea typeface="Arimo"/>
                <a:cs typeface="Arimo"/>
                <a:sym typeface="Arimo"/>
              </a:rPr>
              <a:t>3.1 Écarts entre publics ciblés et publics réels</a:t>
            </a:r>
          </a:p>
          <a:p>
            <a:pPr marL="453390" lvl="1" indent="-226695" algn="l">
              <a:lnSpc>
                <a:spcPts val="3330"/>
              </a:lnSpc>
              <a:buFont typeface="Arial"/>
              <a:buChar char="•"/>
            </a:pPr>
            <a:r>
              <a:rPr lang="en-US" sz="2100">
                <a:solidFill>
                  <a:srgbClr val="151617"/>
                </a:solidFill>
                <a:latin typeface="Arimo"/>
                <a:ea typeface="Arimo"/>
                <a:cs typeface="Arimo"/>
                <a:sym typeface="Arimo"/>
              </a:rPr>
              <a:t>3.2 Incidences des choix institutionnels sur le recours des publics</a:t>
            </a:r>
          </a:p>
        </p:txBody>
      </p:sp>
      <p:sp>
        <p:nvSpPr>
          <p:cNvPr id="6" name="TextBox 6"/>
          <p:cNvSpPr txBox="1"/>
          <p:nvPr/>
        </p:nvSpPr>
        <p:spPr>
          <a:xfrm>
            <a:off x="655790" y="6874343"/>
            <a:ext cx="17355004" cy="1643987"/>
          </a:xfrm>
          <a:prstGeom prst="rect">
            <a:avLst/>
          </a:prstGeom>
        </p:spPr>
        <p:txBody>
          <a:bodyPr lIns="0" tIns="0" rIns="0" bIns="0" rtlCol="0" anchor="t">
            <a:spAutoFit/>
          </a:bodyPr>
          <a:lstStyle/>
          <a:p>
            <a:pPr algn="ctr">
              <a:lnSpc>
                <a:spcPts val="4440"/>
              </a:lnSpc>
              <a:spcBef>
                <a:spcPct val="0"/>
              </a:spcBef>
            </a:pPr>
            <a:r>
              <a:rPr lang="en-US" sz="2800" b="1">
                <a:solidFill>
                  <a:srgbClr val="151617"/>
                </a:solidFill>
                <a:latin typeface="Montserrat Bold"/>
                <a:ea typeface="Montserrat Bold"/>
                <a:cs typeface="Montserrat Bold"/>
                <a:sym typeface="Montserrat Bold"/>
              </a:rPr>
              <a:t>Comment les configurations institutionnelles locales créent-elles des inégalités ?</a:t>
            </a:r>
          </a:p>
          <a:p>
            <a:pPr algn="ctr">
              <a:lnSpc>
                <a:spcPts val="4441"/>
              </a:lnSpc>
              <a:spcBef>
                <a:spcPct val="0"/>
              </a:spcBef>
            </a:pPr>
            <a:r>
              <a:rPr lang="en-US" sz="2800" b="1">
                <a:solidFill>
                  <a:srgbClr val="151617"/>
                </a:solidFill>
                <a:latin typeface="Montserrat Bold"/>
                <a:ea typeface="Montserrat Bold"/>
                <a:cs typeface="Montserrat Bold"/>
                <a:sym typeface="Montserrat Bold"/>
              </a:rPr>
              <a:t> Comment cette territorialisation « institutionnelle » engendre-t-elle une rupture avec les publics les plus vulnérables ?</a:t>
            </a:r>
          </a:p>
        </p:txBody>
      </p:sp>
      <p:sp>
        <p:nvSpPr>
          <p:cNvPr id="7" name="TextBox 7"/>
          <p:cNvSpPr txBox="1"/>
          <p:nvPr/>
        </p:nvSpPr>
        <p:spPr>
          <a:xfrm>
            <a:off x="655790" y="735620"/>
            <a:ext cx="9646146" cy="503629"/>
          </a:xfrm>
          <a:prstGeom prst="rect">
            <a:avLst/>
          </a:prstGeom>
        </p:spPr>
        <p:txBody>
          <a:bodyPr lIns="0" tIns="0" rIns="0" bIns="0" rtlCol="0" anchor="t">
            <a:spAutoFit/>
          </a:bodyPr>
          <a:lstStyle/>
          <a:p>
            <a:pPr algn="l">
              <a:lnSpc>
                <a:spcPts val="4000"/>
              </a:lnSpc>
            </a:pPr>
            <a:r>
              <a:rPr lang="en-US" sz="3200" b="1">
                <a:solidFill>
                  <a:srgbClr val="151617"/>
                </a:solidFill>
                <a:latin typeface="Montserrat Bold"/>
                <a:ea typeface="Montserrat Bold"/>
                <a:cs typeface="Montserrat Bold"/>
                <a:sym typeface="Montserrat Bold"/>
              </a:rPr>
              <a:t>Plan </a:t>
            </a:r>
          </a:p>
        </p:txBody>
      </p:sp>
      <p:sp>
        <p:nvSpPr>
          <p:cNvPr id="8" name="AutoShape 8"/>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sp>
        <p:nvSpPr>
          <p:cNvPr id="4" name="Freeform 4" descr="preencoded.png"/>
          <p:cNvSpPr/>
          <p:nvPr/>
        </p:nvSpPr>
        <p:spPr>
          <a:xfrm>
            <a:off x="3627864" y="3727925"/>
            <a:ext cx="3100561" cy="3100561"/>
          </a:xfrm>
          <a:custGeom>
            <a:avLst/>
            <a:gdLst/>
            <a:ahLst/>
            <a:cxnLst/>
            <a:rect l="l" t="t" r="r" b="b"/>
            <a:pathLst>
              <a:path w="3100561" h="3100561">
                <a:moveTo>
                  <a:pt x="0" y="0"/>
                </a:moveTo>
                <a:lnTo>
                  <a:pt x="3100561" y="0"/>
                </a:lnTo>
                <a:lnTo>
                  <a:pt x="3100561" y="3100561"/>
                </a:lnTo>
                <a:lnTo>
                  <a:pt x="0" y="3100561"/>
                </a:lnTo>
                <a:lnTo>
                  <a:pt x="0" y="0"/>
                </a:lnTo>
                <a:close/>
              </a:path>
            </a:pathLst>
          </a:custGeom>
          <a:blipFill>
            <a:blip r:embed="rId3"/>
            <a:stretch>
              <a:fillRect/>
            </a:stretch>
          </a:blipFill>
        </p:spPr>
        <p:txBody>
          <a:bodyPr/>
          <a:lstStyle/>
          <a:p>
            <a:endParaRPr lang="fr-FR"/>
          </a:p>
        </p:txBody>
      </p:sp>
      <p:sp>
        <p:nvSpPr>
          <p:cNvPr id="5" name="Freeform 5" descr="preencoded.png"/>
          <p:cNvSpPr/>
          <p:nvPr/>
        </p:nvSpPr>
        <p:spPr>
          <a:xfrm>
            <a:off x="3977699" y="5134059"/>
            <a:ext cx="230474" cy="288133"/>
          </a:xfrm>
          <a:custGeom>
            <a:avLst/>
            <a:gdLst/>
            <a:ahLst/>
            <a:cxnLst/>
            <a:rect l="l" t="t" r="r" b="b"/>
            <a:pathLst>
              <a:path w="230474" h="288133">
                <a:moveTo>
                  <a:pt x="0" y="0"/>
                </a:moveTo>
                <a:lnTo>
                  <a:pt x="230474" y="0"/>
                </a:lnTo>
                <a:lnTo>
                  <a:pt x="230474" y="288133"/>
                </a:lnTo>
                <a:lnTo>
                  <a:pt x="0" y="288133"/>
                </a:lnTo>
                <a:lnTo>
                  <a:pt x="0" y="0"/>
                </a:lnTo>
                <a:close/>
              </a:path>
            </a:pathLst>
          </a:custGeom>
          <a:blipFill>
            <a:blip r:embed="rId4"/>
            <a:stretch>
              <a:fillRect l="-230" r="-230"/>
            </a:stretch>
          </a:blipFill>
        </p:spPr>
        <p:txBody>
          <a:bodyPr/>
          <a:lstStyle/>
          <a:p>
            <a:endParaRPr lang="fr-FR"/>
          </a:p>
        </p:txBody>
      </p:sp>
      <p:sp>
        <p:nvSpPr>
          <p:cNvPr id="6" name="Freeform 6" descr="preencoded.png"/>
          <p:cNvSpPr/>
          <p:nvPr/>
        </p:nvSpPr>
        <p:spPr>
          <a:xfrm>
            <a:off x="3627864" y="3727925"/>
            <a:ext cx="3100561" cy="3100561"/>
          </a:xfrm>
          <a:custGeom>
            <a:avLst/>
            <a:gdLst/>
            <a:ahLst/>
            <a:cxnLst/>
            <a:rect l="l" t="t" r="r" b="b"/>
            <a:pathLst>
              <a:path w="3100561" h="3100561">
                <a:moveTo>
                  <a:pt x="0" y="0"/>
                </a:moveTo>
                <a:lnTo>
                  <a:pt x="3100561" y="0"/>
                </a:lnTo>
                <a:lnTo>
                  <a:pt x="3100561" y="3100561"/>
                </a:lnTo>
                <a:lnTo>
                  <a:pt x="0" y="3100561"/>
                </a:lnTo>
                <a:lnTo>
                  <a:pt x="0" y="0"/>
                </a:lnTo>
                <a:close/>
              </a:path>
            </a:pathLst>
          </a:custGeom>
          <a:blipFill>
            <a:blip r:embed="rId5"/>
            <a:stretch>
              <a:fillRect/>
            </a:stretch>
          </a:blipFill>
        </p:spPr>
        <p:txBody>
          <a:bodyPr/>
          <a:lstStyle/>
          <a:p>
            <a:endParaRPr lang="fr-FR"/>
          </a:p>
        </p:txBody>
      </p:sp>
      <p:sp>
        <p:nvSpPr>
          <p:cNvPr id="7" name="Freeform 7" descr="preencoded.png"/>
          <p:cNvSpPr/>
          <p:nvPr/>
        </p:nvSpPr>
        <p:spPr>
          <a:xfrm>
            <a:off x="5605492" y="4194291"/>
            <a:ext cx="230474" cy="288133"/>
          </a:xfrm>
          <a:custGeom>
            <a:avLst/>
            <a:gdLst/>
            <a:ahLst/>
            <a:cxnLst/>
            <a:rect l="l" t="t" r="r" b="b"/>
            <a:pathLst>
              <a:path w="230474" h="288133">
                <a:moveTo>
                  <a:pt x="0" y="0"/>
                </a:moveTo>
                <a:lnTo>
                  <a:pt x="230474" y="0"/>
                </a:lnTo>
                <a:lnTo>
                  <a:pt x="230474" y="288133"/>
                </a:lnTo>
                <a:lnTo>
                  <a:pt x="0" y="288133"/>
                </a:lnTo>
                <a:lnTo>
                  <a:pt x="0" y="0"/>
                </a:lnTo>
                <a:close/>
              </a:path>
            </a:pathLst>
          </a:custGeom>
          <a:blipFill>
            <a:blip r:embed="rId6"/>
            <a:stretch>
              <a:fillRect l="-230" r="-230"/>
            </a:stretch>
          </a:blipFill>
        </p:spPr>
        <p:txBody>
          <a:bodyPr/>
          <a:lstStyle/>
          <a:p>
            <a:endParaRPr lang="fr-FR"/>
          </a:p>
        </p:txBody>
      </p:sp>
      <p:sp>
        <p:nvSpPr>
          <p:cNvPr id="8" name="Freeform 8" descr="preencoded.png"/>
          <p:cNvSpPr/>
          <p:nvPr/>
        </p:nvSpPr>
        <p:spPr>
          <a:xfrm>
            <a:off x="3627864" y="3727925"/>
            <a:ext cx="3100561" cy="3100561"/>
          </a:xfrm>
          <a:custGeom>
            <a:avLst/>
            <a:gdLst/>
            <a:ahLst/>
            <a:cxnLst/>
            <a:rect l="l" t="t" r="r" b="b"/>
            <a:pathLst>
              <a:path w="3100561" h="3100561">
                <a:moveTo>
                  <a:pt x="0" y="0"/>
                </a:moveTo>
                <a:lnTo>
                  <a:pt x="3100561" y="0"/>
                </a:lnTo>
                <a:lnTo>
                  <a:pt x="3100561" y="3100561"/>
                </a:lnTo>
                <a:lnTo>
                  <a:pt x="0" y="3100561"/>
                </a:lnTo>
                <a:lnTo>
                  <a:pt x="0" y="0"/>
                </a:lnTo>
                <a:close/>
              </a:path>
            </a:pathLst>
          </a:custGeom>
          <a:blipFill>
            <a:blip r:embed="rId7"/>
            <a:stretch>
              <a:fillRect/>
            </a:stretch>
          </a:blipFill>
        </p:spPr>
        <p:txBody>
          <a:bodyPr/>
          <a:lstStyle/>
          <a:p>
            <a:endParaRPr lang="fr-FR"/>
          </a:p>
        </p:txBody>
      </p:sp>
      <p:sp>
        <p:nvSpPr>
          <p:cNvPr id="9" name="Freeform 9" descr="preencoded.png"/>
          <p:cNvSpPr/>
          <p:nvPr/>
        </p:nvSpPr>
        <p:spPr>
          <a:xfrm>
            <a:off x="5605492" y="6073826"/>
            <a:ext cx="230474" cy="288133"/>
          </a:xfrm>
          <a:custGeom>
            <a:avLst/>
            <a:gdLst/>
            <a:ahLst/>
            <a:cxnLst/>
            <a:rect l="l" t="t" r="r" b="b"/>
            <a:pathLst>
              <a:path w="230474" h="288133">
                <a:moveTo>
                  <a:pt x="0" y="0"/>
                </a:moveTo>
                <a:lnTo>
                  <a:pt x="230474" y="0"/>
                </a:lnTo>
                <a:lnTo>
                  <a:pt x="230474" y="288133"/>
                </a:lnTo>
                <a:lnTo>
                  <a:pt x="0" y="288133"/>
                </a:lnTo>
                <a:lnTo>
                  <a:pt x="0" y="0"/>
                </a:lnTo>
                <a:close/>
              </a:path>
            </a:pathLst>
          </a:custGeom>
          <a:blipFill>
            <a:blip r:embed="rId8"/>
            <a:stretch>
              <a:fillRect l="-230" r="-230"/>
            </a:stretch>
          </a:blipFill>
        </p:spPr>
        <p:txBody>
          <a:bodyPr/>
          <a:lstStyle/>
          <a:p>
            <a:endParaRPr lang="fr-FR"/>
          </a:p>
        </p:txBody>
      </p:sp>
      <p:sp>
        <p:nvSpPr>
          <p:cNvPr id="10" name="Freeform 10"/>
          <p:cNvSpPr/>
          <p:nvPr/>
        </p:nvSpPr>
        <p:spPr>
          <a:xfrm rot="2422655" flipV="1">
            <a:off x="2034656" y="3092173"/>
            <a:ext cx="1489880" cy="866839"/>
          </a:xfrm>
          <a:custGeom>
            <a:avLst/>
            <a:gdLst/>
            <a:ahLst/>
            <a:cxnLst/>
            <a:rect l="l" t="t" r="r" b="b"/>
            <a:pathLst>
              <a:path w="1489880" h="866839">
                <a:moveTo>
                  <a:pt x="0" y="866840"/>
                </a:moveTo>
                <a:lnTo>
                  <a:pt x="1489880" y="866840"/>
                </a:lnTo>
                <a:lnTo>
                  <a:pt x="1489880" y="0"/>
                </a:lnTo>
                <a:lnTo>
                  <a:pt x="0" y="0"/>
                </a:lnTo>
                <a:lnTo>
                  <a:pt x="0" y="86684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1" name="Freeform 11"/>
          <p:cNvSpPr/>
          <p:nvPr/>
        </p:nvSpPr>
        <p:spPr>
          <a:xfrm>
            <a:off x="9193685" y="5179691"/>
            <a:ext cx="1638913" cy="1162138"/>
          </a:xfrm>
          <a:custGeom>
            <a:avLst/>
            <a:gdLst/>
            <a:ahLst/>
            <a:cxnLst/>
            <a:rect l="l" t="t" r="r" b="b"/>
            <a:pathLst>
              <a:path w="1638913" h="1162138">
                <a:moveTo>
                  <a:pt x="0" y="0"/>
                </a:moveTo>
                <a:lnTo>
                  <a:pt x="1638913" y="0"/>
                </a:lnTo>
                <a:lnTo>
                  <a:pt x="1638913" y="1162138"/>
                </a:lnTo>
                <a:lnTo>
                  <a:pt x="0" y="11621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nvGrpSpPr>
          <p:cNvPr id="12" name="Group 12"/>
          <p:cNvGrpSpPr/>
          <p:nvPr/>
        </p:nvGrpSpPr>
        <p:grpSpPr>
          <a:xfrm>
            <a:off x="655790" y="1887100"/>
            <a:ext cx="8469293" cy="1040605"/>
            <a:chOff x="0" y="0"/>
            <a:chExt cx="2230596" cy="274069"/>
          </a:xfrm>
        </p:grpSpPr>
        <p:sp>
          <p:nvSpPr>
            <p:cNvPr id="13" name="Freeform 13"/>
            <p:cNvSpPr/>
            <p:nvPr/>
          </p:nvSpPr>
          <p:spPr>
            <a:xfrm>
              <a:off x="0" y="0"/>
              <a:ext cx="2230596" cy="274069"/>
            </a:xfrm>
            <a:custGeom>
              <a:avLst/>
              <a:gdLst/>
              <a:ahLst/>
              <a:cxnLst/>
              <a:rect l="l" t="t" r="r" b="b"/>
              <a:pathLst>
                <a:path w="2230596" h="274069">
                  <a:moveTo>
                    <a:pt x="46620" y="0"/>
                  </a:moveTo>
                  <a:lnTo>
                    <a:pt x="2183976" y="0"/>
                  </a:lnTo>
                  <a:cubicBezTo>
                    <a:pt x="2196340" y="0"/>
                    <a:pt x="2208198" y="4912"/>
                    <a:pt x="2216941" y="13655"/>
                  </a:cubicBezTo>
                  <a:cubicBezTo>
                    <a:pt x="2225684" y="22398"/>
                    <a:pt x="2230596" y="34256"/>
                    <a:pt x="2230596" y="46620"/>
                  </a:cubicBezTo>
                  <a:lnTo>
                    <a:pt x="2230596" y="227449"/>
                  </a:lnTo>
                  <a:cubicBezTo>
                    <a:pt x="2230596" y="239813"/>
                    <a:pt x="2225684" y="251671"/>
                    <a:pt x="2216941" y="260414"/>
                  </a:cubicBezTo>
                  <a:cubicBezTo>
                    <a:pt x="2208198" y="269157"/>
                    <a:pt x="2196340" y="274069"/>
                    <a:pt x="2183976" y="274069"/>
                  </a:cubicBezTo>
                  <a:lnTo>
                    <a:pt x="46620" y="274069"/>
                  </a:lnTo>
                  <a:cubicBezTo>
                    <a:pt x="34256" y="274069"/>
                    <a:pt x="22398" y="269157"/>
                    <a:pt x="13655" y="260414"/>
                  </a:cubicBezTo>
                  <a:cubicBezTo>
                    <a:pt x="4912" y="251671"/>
                    <a:pt x="0" y="239813"/>
                    <a:pt x="0" y="227449"/>
                  </a:cubicBezTo>
                  <a:lnTo>
                    <a:pt x="0" y="46620"/>
                  </a:lnTo>
                  <a:cubicBezTo>
                    <a:pt x="0" y="34256"/>
                    <a:pt x="4912" y="22398"/>
                    <a:pt x="13655" y="13655"/>
                  </a:cubicBezTo>
                  <a:cubicBezTo>
                    <a:pt x="22398" y="4912"/>
                    <a:pt x="34256" y="0"/>
                    <a:pt x="46620" y="0"/>
                  </a:cubicBezTo>
                  <a:close/>
                </a:path>
              </a:pathLst>
            </a:custGeom>
            <a:solidFill>
              <a:srgbClr val="E3966A"/>
            </a:solidFill>
          </p:spPr>
          <p:txBody>
            <a:bodyPr/>
            <a:lstStyle/>
            <a:p>
              <a:endParaRPr lang="fr-FR"/>
            </a:p>
          </p:txBody>
        </p:sp>
        <p:sp>
          <p:nvSpPr>
            <p:cNvPr id="14" name="TextBox 14"/>
            <p:cNvSpPr txBox="1"/>
            <p:nvPr/>
          </p:nvSpPr>
          <p:spPr>
            <a:xfrm>
              <a:off x="0" y="-85725"/>
              <a:ext cx="2230596" cy="359794"/>
            </a:xfrm>
            <a:prstGeom prst="rect">
              <a:avLst/>
            </a:prstGeom>
          </p:spPr>
          <p:txBody>
            <a:bodyPr lIns="50800" tIns="50800" rIns="50800" bIns="50800" rtlCol="0" anchor="ctr"/>
            <a:lstStyle/>
            <a:p>
              <a:pPr algn="ctr">
                <a:lnSpc>
                  <a:spcPts val="2875"/>
                </a:lnSpc>
              </a:pPr>
              <a:endParaRPr/>
            </a:p>
          </p:txBody>
        </p:sp>
      </p:grpSp>
      <p:sp>
        <p:nvSpPr>
          <p:cNvPr id="15" name="TextBox 15"/>
          <p:cNvSpPr txBox="1"/>
          <p:nvPr/>
        </p:nvSpPr>
        <p:spPr>
          <a:xfrm>
            <a:off x="655790" y="787410"/>
            <a:ext cx="10585028" cy="495246"/>
          </a:xfrm>
          <a:prstGeom prst="rect">
            <a:avLst/>
          </a:prstGeom>
        </p:spPr>
        <p:txBody>
          <a:bodyPr lIns="0" tIns="0" rIns="0" bIns="0" rtlCol="0" anchor="t">
            <a:spAutoFit/>
          </a:bodyPr>
          <a:lstStyle/>
          <a:p>
            <a:pPr algn="l">
              <a:lnSpc>
                <a:spcPts val="3991"/>
              </a:lnSpc>
            </a:pPr>
            <a:r>
              <a:rPr lang="en-US" sz="3200" b="1">
                <a:solidFill>
                  <a:srgbClr val="151617"/>
                </a:solidFill>
                <a:latin typeface="Montserrat Bold"/>
                <a:ea typeface="Montserrat Bold"/>
                <a:cs typeface="Montserrat Bold"/>
                <a:sym typeface="Montserrat Bold"/>
              </a:rPr>
              <a:t>1.1 Les territorialisations des politiques éducatives</a:t>
            </a:r>
          </a:p>
        </p:txBody>
      </p:sp>
      <p:grpSp>
        <p:nvGrpSpPr>
          <p:cNvPr id="16" name="Group 16"/>
          <p:cNvGrpSpPr/>
          <p:nvPr/>
        </p:nvGrpSpPr>
        <p:grpSpPr>
          <a:xfrm>
            <a:off x="11058874" y="4134082"/>
            <a:ext cx="1266473" cy="444160"/>
            <a:chOff x="0" y="0"/>
            <a:chExt cx="333557" cy="116980"/>
          </a:xfrm>
        </p:grpSpPr>
        <p:sp>
          <p:nvSpPr>
            <p:cNvPr id="17" name="Freeform 17"/>
            <p:cNvSpPr/>
            <p:nvPr/>
          </p:nvSpPr>
          <p:spPr>
            <a:xfrm>
              <a:off x="0" y="0"/>
              <a:ext cx="333557" cy="116980"/>
            </a:xfrm>
            <a:custGeom>
              <a:avLst/>
              <a:gdLst/>
              <a:ahLst/>
              <a:cxnLst/>
              <a:rect l="l" t="t" r="r" b="b"/>
              <a:pathLst>
                <a:path w="333557" h="116980">
                  <a:moveTo>
                    <a:pt x="58490" y="0"/>
                  </a:moveTo>
                  <a:lnTo>
                    <a:pt x="275066" y="0"/>
                  </a:lnTo>
                  <a:cubicBezTo>
                    <a:pt x="307370" y="0"/>
                    <a:pt x="333557" y="26187"/>
                    <a:pt x="333557" y="58490"/>
                  </a:cubicBezTo>
                  <a:lnTo>
                    <a:pt x="333557" y="58490"/>
                  </a:lnTo>
                  <a:cubicBezTo>
                    <a:pt x="333557" y="74003"/>
                    <a:pt x="327394" y="88880"/>
                    <a:pt x="316425" y="99849"/>
                  </a:cubicBezTo>
                  <a:cubicBezTo>
                    <a:pt x="305456" y="110818"/>
                    <a:pt x="290579" y="116980"/>
                    <a:pt x="275066" y="116980"/>
                  </a:cubicBezTo>
                  <a:lnTo>
                    <a:pt x="58490" y="116980"/>
                  </a:lnTo>
                  <a:cubicBezTo>
                    <a:pt x="42978" y="116980"/>
                    <a:pt x="28100" y="110818"/>
                    <a:pt x="17131" y="99849"/>
                  </a:cubicBezTo>
                  <a:cubicBezTo>
                    <a:pt x="6162" y="88880"/>
                    <a:pt x="0" y="74003"/>
                    <a:pt x="0" y="58490"/>
                  </a:cubicBezTo>
                  <a:lnTo>
                    <a:pt x="0" y="58490"/>
                  </a:lnTo>
                  <a:cubicBezTo>
                    <a:pt x="0" y="42978"/>
                    <a:pt x="6162" y="28100"/>
                    <a:pt x="17131" y="17131"/>
                  </a:cubicBezTo>
                  <a:cubicBezTo>
                    <a:pt x="28100" y="6162"/>
                    <a:pt x="42978" y="0"/>
                    <a:pt x="58490" y="0"/>
                  </a:cubicBezTo>
                  <a:close/>
                </a:path>
              </a:pathLst>
            </a:custGeom>
            <a:solidFill>
              <a:srgbClr val="E3966A"/>
            </a:solidFill>
          </p:spPr>
          <p:txBody>
            <a:bodyPr/>
            <a:lstStyle/>
            <a:p>
              <a:endParaRPr lang="fr-FR"/>
            </a:p>
          </p:txBody>
        </p:sp>
        <p:sp>
          <p:nvSpPr>
            <p:cNvPr id="18" name="TextBox 18"/>
            <p:cNvSpPr txBox="1"/>
            <p:nvPr/>
          </p:nvSpPr>
          <p:spPr>
            <a:xfrm>
              <a:off x="0" y="-85725"/>
              <a:ext cx="333557" cy="202705"/>
            </a:xfrm>
            <a:prstGeom prst="rect">
              <a:avLst/>
            </a:prstGeom>
          </p:spPr>
          <p:txBody>
            <a:bodyPr lIns="50800" tIns="50800" rIns="50800" bIns="50800" rtlCol="0" anchor="ctr"/>
            <a:lstStyle/>
            <a:p>
              <a:pPr algn="ctr">
                <a:lnSpc>
                  <a:spcPts val="2875"/>
                </a:lnSpc>
              </a:pPr>
              <a:endParaRPr/>
            </a:p>
          </p:txBody>
        </p:sp>
      </p:grpSp>
      <p:grpSp>
        <p:nvGrpSpPr>
          <p:cNvPr id="19" name="Group 19"/>
          <p:cNvGrpSpPr/>
          <p:nvPr/>
        </p:nvGrpSpPr>
        <p:grpSpPr>
          <a:xfrm>
            <a:off x="11593260" y="6341829"/>
            <a:ext cx="829986" cy="478902"/>
            <a:chOff x="0" y="0"/>
            <a:chExt cx="218597" cy="126131"/>
          </a:xfrm>
        </p:grpSpPr>
        <p:sp>
          <p:nvSpPr>
            <p:cNvPr id="20" name="Freeform 20"/>
            <p:cNvSpPr/>
            <p:nvPr/>
          </p:nvSpPr>
          <p:spPr>
            <a:xfrm>
              <a:off x="0" y="0"/>
              <a:ext cx="218597" cy="126131"/>
            </a:xfrm>
            <a:custGeom>
              <a:avLst/>
              <a:gdLst/>
              <a:ahLst/>
              <a:cxnLst/>
              <a:rect l="l" t="t" r="r" b="b"/>
              <a:pathLst>
                <a:path w="218597" h="126131">
                  <a:moveTo>
                    <a:pt x="63065" y="0"/>
                  </a:moveTo>
                  <a:lnTo>
                    <a:pt x="155532" y="0"/>
                  </a:lnTo>
                  <a:cubicBezTo>
                    <a:pt x="172258" y="0"/>
                    <a:pt x="188299" y="6644"/>
                    <a:pt x="200126" y="18471"/>
                  </a:cubicBezTo>
                  <a:cubicBezTo>
                    <a:pt x="211953" y="30298"/>
                    <a:pt x="218597" y="46339"/>
                    <a:pt x="218597" y="63065"/>
                  </a:cubicBezTo>
                  <a:lnTo>
                    <a:pt x="218597" y="63065"/>
                  </a:lnTo>
                  <a:cubicBezTo>
                    <a:pt x="218597" y="79791"/>
                    <a:pt x="211953" y="95832"/>
                    <a:pt x="200126" y="107659"/>
                  </a:cubicBezTo>
                  <a:cubicBezTo>
                    <a:pt x="188299" y="119486"/>
                    <a:pt x="172258" y="126131"/>
                    <a:pt x="155532" y="126131"/>
                  </a:cubicBezTo>
                  <a:lnTo>
                    <a:pt x="63065" y="126131"/>
                  </a:lnTo>
                  <a:cubicBezTo>
                    <a:pt x="46339" y="126131"/>
                    <a:pt x="30298" y="119486"/>
                    <a:pt x="18471" y="107659"/>
                  </a:cubicBezTo>
                  <a:cubicBezTo>
                    <a:pt x="6644" y="95832"/>
                    <a:pt x="0" y="79791"/>
                    <a:pt x="0" y="63065"/>
                  </a:cubicBezTo>
                  <a:lnTo>
                    <a:pt x="0" y="63065"/>
                  </a:lnTo>
                  <a:cubicBezTo>
                    <a:pt x="0" y="46339"/>
                    <a:pt x="6644" y="30298"/>
                    <a:pt x="18471" y="18471"/>
                  </a:cubicBezTo>
                  <a:cubicBezTo>
                    <a:pt x="30298" y="6644"/>
                    <a:pt x="46339" y="0"/>
                    <a:pt x="63065" y="0"/>
                  </a:cubicBezTo>
                  <a:close/>
                </a:path>
              </a:pathLst>
            </a:custGeom>
            <a:solidFill>
              <a:srgbClr val="E3966A"/>
            </a:solidFill>
          </p:spPr>
          <p:txBody>
            <a:bodyPr/>
            <a:lstStyle/>
            <a:p>
              <a:endParaRPr lang="fr-FR"/>
            </a:p>
          </p:txBody>
        </p:sp>
        <p:sp>
          <p:nvSpPr>
            <p:cNvPr id="21" name="TextBox 21"/>
            <p:cNvSpPr txBox="1"/>
            <p:nvPr/>
          </p:nvSpPr>
          <p:spPr>
            <a:xfrm>
              <a:off x="0" y="-85725"/>
              <a:ext cx="218597" cy="211856"/>
            </a:xfrm>
            <a:prstGeom prst="rect">
              <a:avLst/>
            </a:prstGeom>
          </p:spPr>
          <p:txBody>
            <a:bodyPr lIns="50800" tIns="50800" rIns="50800" bIns="50800" rtlCol="0" anchor="ctr"/>
            <a:lstStyle/>
            <a:p>
              <a:pPr algn="ctr">
                <a:lnSpc>
                  <a:spcPts val="2875"/>
                </a:lnSpc>
              </a:pPr>
              <a:endParaRPr/>
            </a:p>
          </p:txBody>
        </p:sp>
      </p:grpSp>
      <p:sp>
        <p:nvSpPr>
          <p:cNvPr id="22" name="AutoShape 22"/>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grpSp>
        <p:nvGrpSpPr>
          <p:cNvPr id="23" name="Group 23"/>
          <p:cNvGrpSpPr/>
          <p:nvPr/>
        </p:nvGrpSpPr>
        <p:grpSpPr>
          <a:xfrm>
            <a:off x="0" y="7656397"/>
            <a:ext cx="18288000" cy="4465229"/>
            <a:chOff x="0" y="0"/>
            <a:chExt cx="4568680" cy="1115497"/>
          </a:xfrm>
        </p:grpSpPr>
        <p:sp>
          <p:nvSpPr>
            <p:cNvPr id="24" name="Freeform 24"/>
            <p:cNvSpPr/>
            <p:nvPr/>
          </p:nvSpPr>
          <p:spPr>
            <a:xfrm>
              <a:off x="7606" y="0"/>
              <a:ext cx="4563614" cy="1118037"/>
            </a:xfrm>
            <a:custGeom>
              <a:avLst/>
              <a:gdLst/>
              <a:ahLst/>
              <a:cxnLst/>
              <a:rect l="l" t="t" r="r" b="b"/>
              <a:pathLst>
                <a:path w="4563614" h="1118037">
                  <a:moveTo>
                    <a:pt x="1726565" y="1035509"/>
                  </a:moveTo>
                  <a:cubicBezTo>
                    <a:pt x="1713889" y="1037671"/>
                    <a:pt x="1696142" y="1041995"/>
                    <a:pt x="1680929" y="1043076"/>
                  </a:cubicBezTo>
                  <a:cubicBezTo>
                    <a:pt x="1645435" y="1045238"/>
                    <a:pt x="1607405" y="1044157"/>
                    <a:pt x="1571910" y="1046318"/>
                  </a:cubicBezTo>
                  <a:cubicBezTo>
                    <a:pt x="1546556" y="1047399"/>
                    <a:pt x="1523738" y="1051723"/>
                    <a:pt x="1500920" y="1052804"/>
                  </a:cubicBezTo>
                  <a:cubicBezTo>
                    <a:pt x="1419790" y="1058208"/>
                    <a:pt x="1338659" y="1062532"/>
                    <a:pt x="1254993" y="1067937"/>
                  </a:cubicBezTo>
                  <a:cubicBezTo>
                    <a:pt x="1224568" y="1070098"/>
                    <a:pt x="1194144" y="1070098"/>
                    <a:pt x="1163720" y="1070098"/>
                  </a:cubicBezTo>
                  <a:cubicBezTo>
                    <a:pt x="1163720" y="1069018"/>
                    <a:pt x="1161185" y="1066856"/>
                    <a:pt x="1161185" y="1065775"/>
                  </a:cubicBezTo>
                  <a:cubicBezTo>
                    <a:pt x="1140902" y="1070098"/>
                    <a:pt x="1125690" y="1076584"/>
                    <a:pt x="1110478" y="1075503"/>
                  </a:cubicBezTo>
                  <a:cubicBezTo>
                    <a:pt x="1054701" y="1073341"/>
                    <a:pt x="1011600" y="1090636"/>
                    <a:pt x="958358" y="1089555"/>
                  </a:cubicBezTo>
                  <a:lnTo>
                    <a:pt x="922863" y="1089555"/>
                  </a:lnTo>
                  <a:cubicBezTo>
                    <a:pt x="900045" y="1089555"/>
                    <a:pt x="877227" y="1089555"/>
                    <a:pt x="851874" y="1092798"/>
                  </a:cubicBezTo>
                  <a:cubicBezTo>
                    <a:pt x="844268" y="1089555"/>
                    <a:pt x="834126" y="1086312"/>
                    <a:pt x="831591" y="1084150"/>
                  </a:cubicBezTo>
                  <a:cubicBezTo>
                    <a:pt x="816379" y="1087393"/>
                    <a:pt x="803702" y="1090636"/>
                    <a:pt x="793561" y="1092798"/>
                  </a:cubicBezTo>
                  <a:cubicBezTo>
                    <a:pt x="768208" y="1097121"/>
                    <a:pt x="742854" y="1102526"/>
                    <a:pt x="717501" y="1106849"/>
                  </a:cubicBezTo>
                  <a:cubicBezTo>
                    <a:pt x="697218" y="1110092"/>
                    <a:pt x="676935" y="1112254"/>
                    <a:pt x="656653" y="1114416"/>
                  </a:cubicBezTo>
                  <a:cubicBezTo>
                    <a:pt x="623693" y="1118037"/>
                    <a:pt x="557775" y="1096040"/>
                    <a:pt x="560310" y="1081988"/>
                  </a:cubicBezTo>
                  <a:cubicBezTo>
                    <a:pt x="560310" y="1079827"/>
                    <a:pt x="567916" y="1077665"/>
                    <a:pt x="570451" y="1076584"/>
                  </a:cubicBezTo>
                  <a:cubicBezTo>
                    <a:pt x="540027" y="1072260"/>
                    <a:pt x="517209" y="1063613"/>
                    <a:pt x="501997" y="1051723"/>
                  </a:cubicBezTo>
                  <a:cubicBezTo>
                    <a:pt x="489320" y="1040914"/>
                    <a:pt x="474108" y="1030105"/>
                    <a:pt x="458896" y="1017134"/>
                  </a:cubicBezTo>
                  <a:cubicBezTo>
                    <a:pt x="476644" y="1010648"/>
                    <a:pt x="499462" y="1003082"/>
                    <a:pt x="522280" y="995516"/>
                  </a:cubicBezTo>
                  <a:cubicBezTo>
                    <a:pt x="540027" y="990111"/>
                    <a:pt x="545098" y="985788"/>
                    <a:pt x="527350" y="978221"/>
                  </a:cubicBezTo>
                  <a:cubicBezTo>
                    <a:pt x="504532" y="968493"/>
                    <a:pt x="481714" y="958765"/>
                    <a:pt x="461432" y="946875"/>
                  </a:cubicBezTo>
                  <a:cubicBezTo>
                    <a:pt x="448755" y="940389"/>
                    <a:pt x="448755" y="930661"/>
                    <a:pt x="438614" y="923095"/>
                  </a:cubicBezTo>
                  <a:cubicBezTo>
                    <a:pt x="418331" y="911205"/>
                    <a:pt x="392978" y="904720"/>
                    <a:pt x="354947" y="907962"/>
                  </a:cubicBezTo>
                  <a:cubicBezTo>
                    <a:pt x="329594" y="910124"/>
                    <a:pt x="299170" y="906881"/>
                    <a:pt x="273817" y="906881"/>
                  </a:cubicBezTo>
                  <a:cubicBezTo>
                    <a:pt x="261140" y="901477"/>
                    <a:pt x="243393" y="896072"/>
                    <a:pt x="233251" y="888506"/>
                  </a:cubicBezTo>
                  <a:cubicBezTo>
                    <a:pt x="207898" y="871211"/>
                    <a:pt x="185080" y="852836"/>
                    <a:pt x="162262" y="835542"/>
                  </a:cubicBezTo>
                  <a:cubicBezTo>
                    <a:pt x="147050" y="824732"/>
                    <a:pt x="129302" y="815004"/>
                    <a:pt x="114090" y="804195"/>
                  </a:cubicBezTo>
                  <a:cubicBezTo>
                    <a:pt x="106484" y="798791"/>
                    <a:pt x="106484" y="791224"/>
                    <a:pt x="106484" y="785820"/>
                  </a:cubicBezTo>
                  <a:cubicBezTo>
                    <a:pt x="109020" y="772849"/>
                    <a:pt x="91272" y="765283"/>
                    <a:pt x="68454" y="757716"/>
                  </a:cubicBezTo>
                  <a:cubicBezTo>
                    <a:pt x="45636" y="750150"/>
                    <a:pt x="38030" y="729613"/>
                    <a:pt x="50707" y="719884"/>
                  </a:cubicBezTo>
                  <a:cubicBezTo>
                    <a:pt x="35495" y="714480"/>
                    <a:pt x="20283" y="709075"/>
                    <a:pt x="0" y="702590"/>
                  </a:cubicBezTo>
                  <a:cubicBezTo>
                    <a:pt x="35495" y="693943"/>
                    <a:pt x="63384" y="687457"/>
                    <a:pt x="91272" y="679891"/>
                  </a:cubicBezTo>
                  <a:cubicBezTo>
                    <a:pt x="121696" y="673405"/>
                    <a:pt x="149585" y="665839"/>
                    <a:pt x="187615" y="658273"/>
                  </a:cubicBezTo>
                  <a:cubicBezTo>
                    <a:pt x="162262" y="629088"/>
                    <a:pt x="134373" y="597742"/>
                    <a:pt x="103949" y="566396"/>
                  </a:cubicBezTo>
                  <a:cubicBezTo>
                    <a:pt x="116626" y="562072"/>
                    <a:pt x="129302" y="557748"/>
                    <a:pt x="139444" y="553425"/>
                  </a:cubicBezTo>
                  <a:cubicBezTo>
                    <a:pt x="111555" y="540454"/>
                    <a:pt x="91272" y="526402"/>
                    <a:pt x="68454" y="511269"/>
                  </a:cubicBezTo>
                  <a:cubicBezTo>
                    <a:pt x="65919" y="510188"/>
                    <a:pt x="73525" y="506946"/>
                    <a:pt x="70989" y="504784"/>
                  </a:cubicBezTo>
                  <a:cubicBezTo>
                    <a:pt x="68454" y="497217"/>
                    <a:pt x="63383" y="489651"/>
                    <a:pt x="58313" y="482085"/>
                  </a:cubicBezTo>
                  <a:cubicBezTo>
                    <a:pt x="50707" y="473437"/>
                    <a:pt x="40565" y="463709"/>
                    <a:pt x="35495" y="455062"/>
                  </a:cubicBezTo>
                  <a:cubicBezTo>
                    <a:pt x="27889" y="445334"/>
                    <a:pt x="20283" y="435606"/>
                    <a:pt x="12677" y="422635"/>
                  </a:cubicBezTo>
                  <a:cubicBezTo>
                    <a:pt x="55777" y="412907"/>
                    <a:pt x="96343" y="398855"/>
                    <a:pt x="154656" y="396693"/>
                  </a:cubicBezTo>
                  <a:cubicBezTo>
                    <a:pt x="205362" y="394531"/>
                    <a:pt x="253534" y="388046"/>
                    <a:pt x="301705" y="383722"/>
                  </a:cubicBezTo>
                  <a:cubicBezTo>
                    <a:pt x="304241" y="383722"/>
                    <a:pt x="309311" y="382641"/>
                    <a:pt x="311847" y="382641"/>
                  </a:cubicBezTo>
                  <a:cubicBezTo>
                    <a:pt x="400583" y="376156"/>
                    <a:pt x="400583" y="375075"/>
                    <a:pt x="365089" y="340486"/>
                  </a:cubicBezTo>
                  <a:cubicBezTo>
                    <a:pt x="349877" y="325353"/>
                    <a:pt x="342271" y="309140"/>
                    <a:pt x="337200" y="294007"/>
                  </a:cubicBezTo>
                  <a:cubicBezTo>
                    <a:pt x="334665" y="287521"/>
                    <a:pt x="349877" y="281036"/>
                    <a:pt x="357483" y="273470"/>
                  </a:cubicBezTo>
                  <a:cubicBezTo>
                    <a:pt x="354947" y="273470"/>
                    <a:pt x="352412" y="271308"/>
                    <a:pt x="347341" y="270227"/>
                  </a:cubicBezTo>
                  <a:cubicBezTo>
                    <a:pt x="324523" y="269146"/>
                    <a:pt x="291564" y="271308"/>
                    <a:pt x="278887" y="265903"/>
                  </a:cubicBezTo>
                  <a:cubicBezTo>
                    <a:pt x="253534" y="255094"/>
                    <a:pt x="228180" y="241042"/>
                    <a:pt x="220574" y="225910"/>
                  </a:cubicBezTo>
                  <a:cubicBezTo>
                    <a:pt x="200292" y="194563"/>
                    <a:pt x="190150" y="162136"/>
                    <a:pt x="177474" y="129709"/>
                  </a:cubicBezTo>
                  <a:cubicBezTo>
                    <a:pt x="253534" y="102686"/>
                    <a:pt x="349877" y="100524"/>
                    <a:pt x="438614" y="91877"/>
                  </a:cubicBezTo>
                  <a:cubicBezTo>
                    <a:pt x="486785" y="86473"/>
                    <a:pt x="534956" y="79987"/>
                    <a:pt x="585663" y="74583"/>
                  </a:cubicBezTo>
                  <a:cubicBezTo>
                    <a:pt x="638905" y="69178"/>
                    <a:pt x="692147" y="62693"/>
                    <a:pt x="745390" y="59450"/>
                  </a:cubicBezTo>
                  <a:cubicBezTo>
                    <a:pt x="839197" y="52964"/>
                    <a:pt x="935540" y="47560"/>
                    <a:pt x="1031883" y="42155"/>
                  </a:cubicBezTo>
                  <a:cubicBezTo>
                    <a:pt x="1105408" y="37832"/>
                    <a:pt x="1178932" y="35670"/>
                    <a:pt x="1249922" y="32427"/>
                  </a:cubicBezTo>
                  <a:cubicBezTo>
                    <a:pt x="1343729" y="28104"/>
                    <a:pt x="1435002" y="22699"/>
                    <a:pt x="1528809" y="19456"/>
                  </a:cubicBezTo>
                  <a:cubicBezTo>
                    <a:pt x="1597263" y="17295"/>
                    <a:pt x="1665717" y="21618"/>
                    <a:pt x="1731636" y="16214"/>
                  </a:cubicBezTo>
                  <a:cubicBezTo>
                    <a:pt x="1845726" y="5405"/>
                    <a:pt x="1962352" y="7566"/>
                    <a:pt x="2076442" y="3243"/>
                  </a:cubicBezTo>
                  <a:cubicBezTo>
                    <a:pt x="2177856" y="0"/>
                    <a:pt x="2279269" y="1081"/>
                    <a:pt x="2380683" y="1081"/>
                  </a:cubicBezTo>
                  <a:cubicBezTo>
                    <a:pt x="2479561" y="1081"/>
                    <a:pt x="2575904" y="0"/>
                    <a:pt x="2674782" y="2162"/>
                  </a:cubicBezTo>
                  <a:cubicBezTo>
                    <a:pt x="2811690" y="4324"/>
                    <a:pt x="2951134" y="7566"/>
                    <a:pt x="3088042" y="10809"/>
                  </a:cubicBezTo>
                  <a:cubicBezTo>
                    <a:pt x="3181850" y="12971"/>
                    <a:pt x="3273122" y="14052"/>
                    <a:pt x="3366929" y="17295"/>
                  </a:cubicBezTo>
                  <a:cubicBezTo>
                    <a:pt x="3432848" y="19456"/>
                    <a:pt x="3501302" y="22699"/>
                    <a:pt x="3567221" y="27023"/>
                  </a:cubicBezTo>
                  <a:cubicBezTo>
                    <a:pt x="3653422" y="32427"/>
                    <a:pt x="3742159" y="37832"/>
                    <a:pt x="3828361" y="44317"/>
                  </a:cubicBezTo>
                  <a:cubicBezTo>
                    <a:pt x="3904421" y="49722"/>
                    <a:pt x="3977946" y="57288"/>
                    <a:pt x="4051471" y="64854"/>
                  </a:cubicBezTo>
                  <a:cubicBezTo>
                    <a:pt x="4074289" y="67016"/>
                    <a:pt x="4089501" y="82149"/>
                    <a:pt x="4084430" y="94039"/>
                  </a:cubicBezTo>
                  <a:cubicBezTo>
                    <a:pt x="4081895" y="103767"/>
                    <a:pt x="4079359" y="114576"/>
                    <a:pt x="4079359" y="124304"/>
                  </a:cubicBezTo>
                  <a:cubicBezTo>
                    <a:pt x="4079359" y="139437"/>
                    <a:pt x="4061612" y="147003"/>
                    <a:pt x="4026117" y="149165"/>
                  </a:cubicBezTo>
                  <a:cubicBezTo>
                    <a:pt x="4036259" y="152408"/>
                    <a:pt x="4043865" y="154570"/>
                    <a:pt x="4054006" y="157812"/>
                  </a:cubicBezTo>
                  <a:cubicBezTo>
                    <a:pt x="4036259" y="162136"/>
                    <a:pt x="4018511" y="165379"/>
                    <a:pt x="4000764" y="168622"/>
                  </a:cubicBezTo>
                  <a:cubicBezTo>
                    <a:pt x="4003299" y="171864"/>
                    <a:pt x="4008370" y="175107"/>
                    <a:pt x="4013440" y="180512"/>
                  </a:cubicBezTo>
                  <a:lnTo>
                    <a:pt x="3990622" y="183754"/>
                  </a:lnTo>
                  <a:cubicBezTo>
                    <a:pt x="3995693" y="185916"/>
                    <a:pt x="3998229" y="189159"/>
                    <a:pt x="4000764" y="189159"/>
                  </a:cubicBezTo>
                  <a:cubicBezTo>
                    <a:pt x="4071753" y="191321"/>
                    <a:pt x="4071753" y="214020"/>
                    <a:pt x="4074289" y="234557"/>
                  </a:cubicBezTo>
                  <a:cubicBezTo>
                    <a:pt x="4076824" y="252932"/>
                    <a:pt x="4074289" y="271308"/>
                    <a:pt x="4071753" y="289683"/>
                  </a:cubicBezTo>
                  <a:cubicBezTo>
                    <a:pt x="4071753" y="295088"/>
                    <a:pt x="4061612" y="299411"/>
                    <a:pt x="4061612" y="301573"/>
                  </a:cubicBezTo>
                  <a:cubicBezTo>
                    <a:pt x="4043865" y="302654"/>
                    <a:pt x="4031188" y="302654"/>
                    <a:pt x="4021047" y="303735"/>
                  </a:cubicBezTo>
                  <a:cubicBezTo>
                    <a:pt x="4028653" y="309140"/>
                    <a:pt x="4033723" y="317787"/>
                    <a:pt x="4046400" y="318868"/>
                  </a:cubicBezTo>
                  <a:cubicBezTo>
                    <a:pt x="4099642" y="326434"/>
                    <a:pt x="4155419" y="332920"/>
                    <a:pt x="4211197" y="338324"/>
                  </a:cubicBezTo>
                  <a:cubicBezTo>
                    <a:pt x="4256833" y="342648"/>
                    <a:pt x="4297399" y="346971"/>
                    <a:pt x="4294863" y="372913"/>
                  </a:cubicBezTo>
                  <a:cubicBezTo>
                    <a:pt x="4292328" y="392369"/>
                    <a:pt x="4297399" y="412907"/>
                    <a:pt x="4302469" y="433444"/>
                  </a:cubicBezTo>
                  <a:cubicBezTo>
                    <a:pt x="4305004" y="446415"/>
                    <a:pt x="4292328" y="455062"/>
                    <a:pt x="4259368" y="458305"/>
                  </a:cubicBezTo>
                  <a:cubicBezTo>
                    <a:pt x="4264439" y="459386"/>
                    <a:pt x="4269510" y="459386"/>
                    <a:pt x="4284722" y="461548"/>
                  </a:cubicBezTo>
                  <a:cubicBezTo>
                    <a:pt x="4261904" y="461548"/>
                    <a:pt x="4251762" y="462628"/>
                    <a:pt x="4241621" y="462628"/>
                  </a:cubicBezTo>
                  <a:cubicBezTo>
                    <a:pt x="4234015" y="471276"/>
                    <a:pt x="4226409" y="478842"/>
                    <a:pt x="4223874" y="486408"/>
                  </a:cubicBezTo>
                  <a:cubicBezTo>
                    <a:pt x="4221339" y="496137"/>
                    <a:pt x="4206126" y="498298"/>
                    <a:pt x="4190914" y="499379"/>
                  </a:cubicBezTo>
                  <a:cubicBezTo>
                    <a:pt x="4142743" y="501541"/>
                    <a:pt x="4094572" y="509107"/>
                    <a:pt x="4056542" y="499379"/>
                  </a:cubicBezTo>
                  <a:cubicBezTo>
                    <a:pt x="4021047" y="501541"/>
                    <a:pt x="3993158" y="502622"/>
                    <a:pt x="3967805" y="504784"/>
                  </a:cubicBezTo>
                  <a:lnTo>
                    <a:pt x="3967805" y="505865"/>
                  </a:lnTo>
                  <a:cubicBezTo>
                    <a:pt x="3998229" y="508027"/>
                    <a:pt x="4028653" y="510188"/>
                    <a:pt x="4056542" y="513431"/>
                  </a:cubicBezTo>
                  <a:cubicBezTo>
                    <a:pt x="4127531" y="518836"/>
                    <a:pt x="4201056" y="525321"/>
                    <a:pt x="4272045" y="530726"/>
                  </a:cubicBezTo>
                  <a:cubicBezTo>
                    <a:pt x="4340499" y="536130"/>
                    <a:pt x="4406418" y="541535"/>
                    <a:pt x="4474872" y="548020"/>
                  </a:cubicBezTo>
                  <a:cubicBezTo>
                    <a:pt x="4505296" y="551263"/>
                    <a:pt x="4538256" y="553425"/>
                    <a:pt x="4550932" y="567476"/>
                  </a:cubicBezTo>
                  <a:cubicBezTo>
                    <a:pt x="4558538" y="575043"/>
                    <a:pt x="4558538" y="584771"/>
                    <a:pt x="4561074" y="593418"/>
                  </a:cubicBezTo>
                  <a:cubicBezTo>
                    <a:pt x="4562344" y="607470"/>
                    <a:pt x="4563614" y="622603"/>
                    <a:pt x="4563614" y="636655"/>
                  </a:cubicBezTo>
                  <a:cubicBezTo>
                    <a:pt x="4563614" y="655030"/>
                    <a:pt x="4550932" y="661515"/>
                    <a:pt x="4510367" y="664758"/>
                  </a:cubicBezTo>
                  <a:cubicBezTo>
                    <a:pt x="4487549" y="668001"/>
                    <a:pt x="4528114" y="696104"/>
                    <a:pt x="4462196" y="684214"/>
                  </a:cubicBezTo>
                  <a:cubicBezTo>
                    <a:pt x="4464731" y="690700"/>
                    <a:pt x="4469801" y="697185"/>
                    <a:pt x="4474872" y="705833"/>
                  </a:cubicBezTo>
                  <a:lnTo>
                    <a:pt x="4302469" y="705833"/>
                  </a:lnTo>
                  <a:cubicBezTo>
                    <a:pt x="4302469" y="720965"/>
                    <a:pt x="4305005" y="733936"/>
                    <a:pt x="4299934" y="745826"/>
                  </a:cubicBezTo>
                  <a:cubicBezTo>
                    <a:pt x="4297399" y="750150"/>
                    <a:pt x="4277116" y="754473"/>
                    <a:pt x="4264439" y="756635"/>
                  </a:cubicBezTo>
                  <a:cubicBezTo>
                    <a:pt x="4256833" y="757716"/>
                    <a:pt x="4244156" y="755554"/>
                    <a:pt x="4236550" y="755554"/>
                  </a:cubicBezTo>
                  <a:cubicBezTo>
                    <a:pt x="4239086" y="767444"/>
                    <a:pt x="4261904" y="778253"/>
                    <a:pt x="4234015" y="790143"/>
                  </a:cubicBezTo>
                  <a:cubicBezTo>
                    <a:pt x="4231480" y="791224"/>
                    <a:pt x="4234015" y="795548"/>
                    <a:pt x="4234015" y="797710"/>
                  </a:cubicBezTo>
                  <a:cubicBezTo>
                    <a:pt x="4234015" y="810681"/>
                    <a:pt x="4218803" y="816085"/>
                    <a:pt x="4183308" y="812842"/>
                  </a:cubicBezTo>
                  <a:cubicBezTo>
                    <a:pt x="4190914" y="820409"/>
                    <a:pt x="4160490" y="825813"/>
                    <a:pt x="4185843" y="833380"/>
                  </a:cubicBezTo>
                  <a:cubicBezTo>
                    <a:pt x="4180773" y="835542"/>
                    <a:pt x="4175702" y="837703"/>
                    <a:pt x="4170632" y="838784"/>
                  </a:cubicBezTo>
                  <a:cubicBezTo>
                    <a:pt x="4165561" y="839865"/>
                    <a:pt x="4157955" y="837703"/>
                    <a:pt x="4152884" y="837703"/>
                  </a:cubicBezTo>
                  <a:cubicBezTo>
                    <a:pt x="4152884" y="840946"/>
                    <a:pt x="4155419" y="844189"/>
                    <a:pt x="4155419" y="848512"/>
                  </a:cubicBezTo>
                  <a:cubicBezTo>
                    <a:pt x="4155419" y="852836"/>
                    <a:pt x="4152884" y="857160"/>
                    <a:pt x="4150349" y="861483"/>
                  </a:cubicBezTo>
                  <a:cubicBezTo>
                    <a:pt x="4147814" y="863645"/>
                    <a:pt x="4135137" y="863645"/>
                    <a:pt x="4127531" y="863645"/>
                  </a:cubicBezTo>
                  <a:cubicBezTo>
                    <a:pt x="4114854" y="862564"/>
                    <a:pt x="4099642" y="860402"/>
                    <a:pt x="4086965" y="859321"/>
                  </a:cubicBezTo>
                  <a:cubicBezTo>
                    <a:pt x="4041329" y="857160"/>
                    <a:pt x="4023582" y="864726"/>
                    <a:pt x="4028653" y="885263"/>
                  </a:cubicBezTo>
                  <a:cubicBezTo>
                    <a:pt x="4018511" y="887425"/>
                    <a:pt x="4008370" y="888506"/>
                    <a:pt x="3995693" y="890668"/>
                  </a:cubicBezTo>
                  <a:cubicBezTo>
                    <a:pt x="4000764" y="899315"/>
                    <a:pt x="4028653" y="909043"/>
                    <a:pt x="3988087" y="917690"/>
                  </a:cubicBezTo>
                  <a:cubicBezTo>
                    <a:pt x="4015976" y="928500"/>
                    <a:pt x="4005835" y="933904"/>
                    <a:pt x="3975411" y="934985"/>
                  </a:cubicBezTo>
                  <a:cubicBezTo>
                    <a:pt x="3927239" y="936066"/>
                    <a:pt x="3879068" y="934985"/>
                    <a:pt x="3833432" y="934985"/>
                  </a:cubicBezTo>
                  <a:cubicBezTo>
                    <a:pt x="3825826" y="939309"/>
                    <a:pt x="3820755" y="944713"/>
                    <a:pt x="3813149" y="945794"/>
                  </a:cubicBezTo>
                  <a:cubicBezTo>
                    <a:pt x="3787795" y="949037"/>
                    <a:pt x="3767513" y="949037"/>
                    <a:pt x="3782725" y="965250"/>
                  </a:cubicBezTo>
                  <a:cubicBezTo>
                    <a:pt x="3787795" y="971736"/>
                    <a:pt x="3775119" y="981464"/>
                    <a:pt x="3767513" y="993354"/>
                  </a:cubicBezTo>
                  <a:cubicBezTo>
                    <a:pt x="3744695" y="995516"/>
                    <a:pt x="3716806" y="998759"/>
                    <a:pt x="3688918" y="998759"/>
                  </a:cubicBezTo>
                  <a:cubicBezTo>
                    <a:pt x="3625534" y="1000920"/>
                    <a:pt x="3562151" y="1003082"/>
                    <a:pt x="3498767" y="1003082"/>
                  </a:cubicBezTo>
                  <a:cubicBezTo>
                    <a:pt x="3481020" y="1003082"/>
                    <a:pt x="3463272" y="996597"/>
                    <a:pt x="3445525" y="996597"/>
                  </a:cubicBezTo>
                  <a:cubicBezTo>
                    <a:pt x="3422707" y="996597"/>
                    <a:pt x="3394818" y="998759"/>
                    <a:pt x="3374535" y="1003082"/>
                  </a:cubicBezTo>
                  <a:cubicBezTo>
                    <a:pt x="3333970" y="1012810"/>
                    <a:pt x="3295940" y="1019296"/>
                    <a:pt x="3247768" y="1014972"/>
                  </a:cubicBezTo>
                  <a:cubicBezTo>
                    <a:pt x="3217344" y="1012810"/>
                    <a:pt x="3184385" y="1017134"/>
                    <a:pt x="3153961" y="1013891"/>
                  </a:cubicBezTo>
                  <a:cubicBezTo>
                    <a:pt x="3105790" y="1009568"/>
                    <a:pt x="3057618" y="1014972"/>
                    <a:pt x="3009447" y="1014972"/>
                  </a:cubicBezTo>
                  <a:cubicBezTo>
                    <a:pt x="2958740" y="1014972"/>
                    <a:pt x="2905498" y="1014972"/>
                    <a:pt x="2854791" y="1016053"/>
                  </a:cubicBezTo>
                  <a:cubicBezTo>
                    <a:pt x="2788872" y="1016053"/>
                    <a:pt x="2722953" y="1020377"/>
                    <a:pt x="2659570" y="1016053"/>
                  </a:cubicBezTo>
                  <a:cubicBezTo>
                    <a:pt x="2616469" y="1013891"/>
                    <a:pt x="2573369" y="1021458"/>
                    <a:pt x="2535338" y="1017134"/>
                  </a:cubicBezTo>
                  <a:cubicBezTo>
                    <a:pt x="2469420" y="1011729"/>
                    <a:pt x="2408572" y="1023619"/>
                    <a:pt x="2345188" y="1019296"/>
                  </a:cubicBezTo>
                  <a:cubicBezTo>
                    <a:pt x="2307158" y="1017134"/>
                    <a:pt x="2258986" y="1013891"/>
                    <a:pt x="2228563" y="1020377"/>
                  </a:cubicBezTo>
                  <a:cubicBezTo>
                    <a:pt x="2208280" y="1024700"/>
                    <a:pt x="2200674" y="1020377"/>
                    <a:pt x="2185462" y="1020377"/>
                  </a:cubicBezTo>
                  <a:cubicBezTo>
                    <a:pt x="2180391" y="1020377"/>
                    <a:pt x="2177856" y="1021458"/>
                    <a:pt x="2172785" y="1022538"/>
                  </a:cubicBezTo>
                  <a:cubicBezTo>
                    <a:pt x="2157573" y="1023619"/>
                    <a:pt x="2152502" y="1026862"/>
                    <a:pt x="2147432" y="1026862"/>
                  </a:cubicBezTo>
                  <a:cubicBezTo>
                    <a:pt x="2089119" y="1026862"/>
                    <a:pt x="2033341" y="1024700"/>
                    <a:pt x="1975029" y="1024700"/>
                  </a:cubicBezTo>
                  <a:cubicBezTo>
                    <a:pt x="1949675" y="1024700"/>
                    <a:pt x="1924322" y="1029024"/>
                    <a:pt x="1898968" y="1031186"/>
                  </a:cubicBezTo>
                  <a:cubicBezTo>
                    <a:pt x="1850797" y="1034428"/>
                    <a:pt x="1800090" y="1037671"/>
                    <a:pt x="1749384" y="1039833"/>
                  </a:cubicBezTo>
                  <a:cubicBezTo>
                    <a:pt x="1744313" y="1040914"/>
                    <a:pt x="1736707" y="1037671"/>
                    <a:pt x="1726565" y="1035509"/>
                  </a:cubicBezTo>
                  <a:close/>
                </a:path>
              </a:pathLst>
            </a:custGeom>
            <a:blipFill>
              <a:blip r:embed="rId13">
                <a:alphaModFix amt="48000"/>
              </a:blip>
              <a:stretch>
                <a:fillRect l="-166" t="-42613" r="-96" b="-42731"/>
              </a:stretch>
            </a:blipFill>
          </p:spPr>
          <p:txBody>
            <a:bodyPr/>
            <a:lstStyle/>
            <a:p>
              <a:endParaRPr lang="fr-FR"/>
            </a:p>
          </p:txBody>
        </p:sp>
      </p:grpSp>
      <p:sp>
        <p:nvSpPr>
          <p:cNvPr id="25" name="TextBox 25"/>
          <p:cNvSpPr txBox="1"/>
          <p:nvPr/>
        </p:nvSpPr>
        <p:spPr>
          <a:xfrm>
            <a:off x="951749" y="1918141"/>
            <a:ext cx="7805886" cy="838200"/>
          </a:xfrm>
          <a:prstGeom prst="rect">
            <a:avLst/>
          </a:prstGeom>
        </p:spPr>
        <p:txBody>
          <a:bodyPr lIns="0" tIns="0" rIns="0" bIns="0" rtlCol="0" anchor="t">
            <a:spAutoFit/>
          </a:bodyPr>
          <a:lstStyle/>
          <a:p>
            <a:pPr algn="just">
              <a:lnSpc>
                <a:spcPts val="3419"/>
              </a:lnSpc>
            </a:pPr>
            <a:r>
              <a:rPr lang="en-US" sz="2100" b="1">
                <a:solidFill>
                  <a:srgbClr val="151617"/>
                </a:solidFill>
                <a:latin typeface="Arimo Bold"/>
                <a:ea typeface="Arimo Bold"/>
                <a:cs typeface="Arimo Bold"/>
                <a:sym typeface="Arimo Bold"/>
              </a:rPr>
              <a:t>Territorialisation institutionnelle</a:t>
            </a:r>
            <a:r>
              <a:rPr lang="en-US" sz="2100">
                <a:solidFill>
                  <a:srgbClr val="151617"/>
                </a:solidFill>
                <a:latin typeface="Arimo"/>
                <a:ea typeface="Arimo"/>
                <a:cs typeface="Arimo"/>
                <a:sym typeface="Arimo"/>
              </a:rPr>
              <a:t> =  formes de redéploiement de l'action publique éducative à l'échelle des institutions locales. </a:t>
            </a:r>
          </a:p>
        </p:txBody>
      </p:sp>
      <p:sp>
        <p:nvSpPr>
          <p:cNvPr id="26" name="TextBox 26"/>
          <p:cNvSpPr txBox="1"/>
          <p:nvPr/>
        </p:nvSpPr>
        <p:spPr>
          <a:xfrm>
            <a:off x="11156448" y="3623150"/>
            <a:ext cx="4341537" cy="4014197"/>
          </a:xfrm>
          <a:prstGeom prst="rect">
            <a:avLst/>
          </a:prstGeom>
        </p:spPr>
        <p:txBody>
          <a:bodyPr lIns="0" tIns="0" rIns="0" bIns="0" rtlCol="0" anchor="t">
            <a:spAutoFit/>
          </a:bodyPr>
          <a:lstStyle/>
          <a:p>
            <a:pPr algn="ctr">
              <a:lnSpc>
                <a:spcPts val="3561"/>
              </a:lnSpc>
            </a:pPr>
            <a:r>
              <a:rPr lang="en-US" sz="2187">
                <a:solidFill>
                  <a:srgbClr val="151617"/>
                </a:solidFill>
                <a:latin typeface="Arimo"/>
                <a:ea typeface="Arimo"/>
                <a:cs typeface="Arimo"/>
                <a:sym typeface="Arimo"/>
              </a:rPr>
              <a:t>0rganisation marquée par des tensions qui réactivent des conflits de légitimité entre institutions à l'échelle locale. </a:t>
            </a:r>
          </a:p>
          <a:p>
            <a:pPr algn="ctr">
              <a:lnSpc>
                <a:spcPts val="3561"/>
              </a:lnSpc>
            </a:pPr>
            <a:endParaRPr lang="en-US" sz="2187">
              <a:solidFill>
                <a:srgbClr val="151617"/>
              </a:solidFill>
              <a:latin typeface="Arimo"/>
              <a:ea typeface="Arimo"/>
              <a:cs typeface="Arimo"/>
              <a:sym typeface="Arimo"/>
            </a:endParaRPr>
          </a:p>
          <a:p>
            <a:pPr algn="ctr">
              <a:lnSpc>
                <a:spcPts val="3562"/>
              </a:lnSpc>
            </a:pPr>
            <a:r>
              <a:rPr lang="en-US" sz="2187">
                <a:solidFill>
                  <a:srgbClr val="151617"/>
                </a:solidFill>
                <a:latin typeface="Arimo"/>
                <a:ea typeface="Arimo"/>
                <a:cs typeface="Arimo"/>
                <a:sym typeface="Arimo"/>
              </a:rPr>
              <a:t>Ces tensions se répercutent sur les choix réalisés, en fonction des visions défendues par chaque institution.</a:t>
            </a:r>
          </a:p>
        </p:txBody>
      </p:sp>
      <p:sp>
        <p:nvSpPr>
          <p:cNvPr id="27" name="TextBox 27"/>
          <p:cNvSpPr txBox="1"/>
          <p:nvPr/>
        </p:nvSpPr>
        <p:spPr>
          <a:xfrm>
            <a:off x="1354652" y="4590616"/>
            <a:ext cx="1683845" cy="687590"/>
          </a:xfrm>
          <a:prstGeom prst="rect">
            <a:avLst/>
          </a:prstGeom>
        </p:spPr>
        <p:txBody>
          <a:bodyPr lIns="0" tIns="0" rIns="0" bIns="0" rtlCol="0" anchor="t">
            <a:spAutoFit/>
          </a:bodyPr>
          <a:lstStyle/>
          <a:p>
            <a:pPr algn="r">
              <a:lnSpc>
                <a:spcPts val="2775"/>
              </a:lnSpc>
            </a:pPr>
            <a:r>
              <a:rPr lang="en-US" sz="2220" b="1">
                <a:solidFill>
                  <a:srgbClr val="151617"/>
                </a:solidFill>
                <a:latin typeface="Montserrat Bold"/>
                <a:ea typeface="Montserrat Bold"/>
                <a:cs typeface="Montserrat Bold"/>
                <a:sym typeface="Montserrat Bold"/>
              </a:rPr>
              <a:t>Éducation Nationale</a:t>
            </a:r>
          </a:p>
        </p:txBody>
      </p:sp>
      <p:sp>
        <p:nvSpPr>
          <p:cNvPr id="28" name="TextBox 28"/>
          <p:cNvSpPr txBox="1"/>
          <p:nvPr/>
        </p:nvSpPr>
        <p:spPr>
          <a:xfrm>
            <a:off x="6728425" y="3849930"/>
            <a:ext cx="2861547" cy="367143"/>
          </a:xfrm>
          <a:prstGeom prst="rect">
            <a:avLst/>
          </a:prstGeom>
        </p:spPr>
        <p:txBody>
          <a:bodyPr lIns="0" tIns="0" rIns="0" bIns="0" rtlCol="0" anchor="t">
            <a:spAutoFit/>
          </a:bodyPr>
          <a:lstStyle/>
          <a:p>
            <a:pPr algn="l">
              <a:lnSpc>
                <a:spcPts val="2775"/>
              </a:lnSpc>
            </a:pPr>
            <a:r>
              <a:rPr lang="en-US" sz="2220" b="1">
                <a:solidFill>
                  <a:srgbClr val="151617"/>
                </a:solidFill>
                <a:latin typeface="Montserrat Bold"/>
                <a:ea typeface="Montserrat Bold"/>
                <a:cs typeface="Montserrat Bold"/>
                <a:sym typeface="Montserrat Bold"/>
              </a:rPr>
              <a:t>Préfecture</a:t>
            </a:r>
          </a:p>
        </p:txBody>
      </p:sp>
      <p:sp>
        <p:nvSpPr>
          <p:cNvPr id="29" name="TextBox 29"/>
          <p:cNvSpPr txBox="1"/>
          <p:nvPr/>
        </p:nvSpPr>
        <p:spPr>
          <a:xfrm>
            <a:off x="6232909" y="6818961"/>
            <a:ext cx="2861547" cy="367143"/>
          </a:xfrm>
          <a:prstGeom prst="rect">
            <a:avLst/>
          </a:prstGeom>
        </p:spPr>
        <p:txBody>
          <a:bodyPr lIns="0" tIns="0" rIns="0" bIns="0" rtlCol="0" anchor="t">
            <a:spAutoFit/>
          </a:bodyPr>
          <a:lstStyle/>
          <a:p>
            <a:pPr algn="l">
              <a:lnSpc>
                <a:spcPts val="2775"/>
              </a:lnSpc>
            </a:pPr>
            <a:r>
              <a:rPr lang="en-US" sz="2220" b="1">
                <a:solidFill>
                  <a:srgbClr val="151617"/>
                </a:solidFill>
                <a:latin typeface="Montserrat Bold"/>
                <a:ea typeface="Montserrat Bold"/>
                <a:cs typeface="Montserrat Bold"/>
                <a:sym typeface="Montserrat Bold"/>
              </a:rPr>
              <a:t>Municipalité</a:t>
            </a:r>
          </a:p>
        </p:txBody>
      </p:sp>
      <p:sp>
        <p:nvSpPr>
          <p:cNvPr id="30" name="TextBox 30"/>
          <p:cNvSpPr txBox="1"/>
          <p:nvPr/>
        </p:nvSpPr>
        <p:spPr>
          <a:xfrm>
            <a:off x="6728425" y="4234961"/>
            <a:ext cx="2111733" cy="365180"/>
          </a:xfrm>
          <a:prstGeom prst="rect">
            <a:avLst/>
          </a:prstGeom>
        </p:spPr>
        <p:txBody>
          <a:bodyPr lIns="0" tIns="0" rIns="0" bIns="0" rtlCol="0" anchor="t">
            <a:spAutoFit/>
          </a:bodyPr>
          <a:lstStyle/>
          <a:p>
            <a:pPr algn="ctr">
              <a:lnSpc>
                <a:spcPts val="2929"/>
              </a:lnSpc>
            </a:pPr>
            <a:r>
              <a:rPr lang="en-US" sz="2092" i="1">
                <a:solidFill>
                  <a:srgbClr val="151617"/>
                </a:solidFill>
                <a:latin typeface="Arimo Italics"/>
                <a:ea typeface="Arimo Italics"/>
                <a:cs typeface="Arimo Italics"/>
                <a:sym typeface="Arimo Italics"/>
              </a:rPr>
              <a:t>Délégué au préfet</a:t>
            </a:r>
          </a:p>
        </p:txBody>
      </p:sp>
      <p:sp>
        <p:nvSpPr>
          <p:cNvPr id="31" name="TextBox 31"/>
          <p:cNvSpPr txBox="1"/>
          <p:nvPr/>
        </p:nvSpPr>
        <p:spPr>
          <a:xfrm>
            <a:off x="6232909" y="7186104"/>
            <a:ext cx="1006091" cy="340029"/>
          </a:xfrm>
          <a:prstGeom prst="rect">
            <a:avLst/>
          </a:prstGeom>
        </p:spPr>
        <p:txBody>
          <a:bodyPr wrap="square" lIns="0" tIns="0" rIns="0" bIns="0" rtlCol="0" anchor="t">
            <a:spAutoFit/>
          </a:bodyPr>
          <a:lstStyle/>
          <a:p>
            <a:pPr algn="ctr">
              <a:lnSpc>
                <a:spcPts val="2929"/>
              </a:lnSpc>
            </a:pPr>
            <a:r>
              <a:rPr lang="en-US" sz="2092" i="1" dirty="0">
                <a:solidFill>
                  <a:srgbClr val="151617"/>
                </a:solidFill>
                <a:latin typeface="Arimo Italics"/>
                <a:ea typeface="Arimo Italics"/>
                <a:cs typeface="Arimo Italics"/>
                <a:sym typeface="Arimo Italics"/>
              </a:rPr>
              <a:t>DGA</a:t>
            </a:r>
          </a:p>
        </p:txBody>
      </p:sp>
      <p:sp>
        <p:nvSpPr>
          <p:cNvPr id="32" name="TextBox 32"/>
          <p:cNvSpPr txBox="1"/>
          <p:nvPr/>
        </p:nvSpPr>
        <p:spPr>
          <a:xfrm>
            <a:off x="625164" y="5321160"/>
            <a:ext cx="2413332" cy="726353"/>
          </a:xfrm>
          <a:prstGeom prst="rect">
            <a:avLst/>
          </a:prstGeom>
        </p:spPr>
        <p:txBody>
          <a:bodyPr lIns="0" tIns="0" rIns="0" bIns="0" rtlCol="0" anchor="t">
            <a:spAutoFit/>
          </a:bodyPr>
          <a:lstStyle/>
          <a:p>
            <a:pPr algn="ctr">
              <a:lnSpc>
                <a:spcPts val="2929"/>
              </a:lnSpc>
            </a:pPr>
            <a:r>
              <a:rPr lang="en-US" sz="2092">
                <a:solidFill>
                  <a:srgbClr val="151617"/>
                </a:solidFill>
                <a:latin typeface="Arimo"/>
                <a:ea typeface="Arimo"/>
                <a:cs typeface="Arimo"/>
                <a:sym typeface="Arimo"/>
              </a:rPr>
              <a:t>Principal du collège tête de file</a:t>
            </a:r>
          </a:p>
        </p:txBody>
      </p:sp>
      <p:sp>
        <p:nvSpPr>
          <p:cNvPr id="33" name="TextBox 33"/>
          <p:cNvSpPr txBox="1"/>
          <p:nvPr/>
        </p:nvSpPr>
        <p:spPr>
          <a:xfrm>
            <a:off x="10013141" y="1935467"/>
            <a:ext cx="7503884" cy="820873"/>
          </a:xfrm>
          <a:prstGeom prst="rect">
            <a:avLst/>
          </a:prstGeom>
        </p:spPr>
        <p:txBody>
          <a:bodyPr lIns="0" tIns="0" rIns="0" bIns="0" rtlCol="0" anchor="t">
            <a:spAutoFit/>
          </a:bodyPr>
          <a:lstStyle/>
          <a:p>
            <a:pPr algn="ctr">
              <a:lnSpc>
                <a:spcPts val="3331"/>
              </a:lnSpc>
              <a:spcBef>
                <a:spcPct val="0"/>
              </a:spcBef>
            </a:pPr>
            <a:r>
              <a:rPr lang="en-US" sz="2100" b="1">
                <a:solidFill>
                  <a:srgbClr val="151617"/>
                </a:solidFill>
                <a:latin typeface="Arimo Bold"/>
                <a:ea typeface="Arimo Bold"/>
                <a:cs typeface="Arimo Bold"/>
                <a:sym typeface="Arimo Bold"/>
              </a:rPr>
              <a:t>Territorialisation ancrée </a:t>
            </a:r>
            <a:r>
              <a:rPr lang="en-US" sz="2100">
                <a:solidFill>
                  <a:srgbClr val="151617"/>
                </a:solidFill>
                <a:latin typeface="Arimo"/>
                <a:ea typeface="Arimo"/>
                <a:cs typeface="Arimo"/>
                <a:sym typeface="Arimo"/>
              </a:rPr>
              <a:t>= intériorisation et redéploiement de l'action par les professionnels socio-éducatifs des territoires.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sp>
        <p:nvSpPr>
          <p:cNvPr id="4" name="Freeform 4" descr="preencoded.png"/>
          <p:cNvSpPr/>
          <p:nvPr/>
        </p:nvSpPr>
        <p:spPr>
          <a:xfrm>
            <a:off x="429668" y="1622152"/>
            <a:ext cx="2756509" cy="8258789"/>
          </a:xfrm>
          <a:custGeom>
            <a:avLst/>
            <a:gdLst/>
            <a:ahLst/>
            <a:cxnLst/>
            <a:rect l="l" t="t" r="r" b="b"/>
            <a:pathLst>
              <a:path w="2756509" h="8258789">
                <a:moveTo>
                  <a:pt x="0" y="0"/>
                </a:moveTo>
                <a:lnTo>
                  <a:pt x="2756509" y="0"/>
                </a:lnTo>
                <a:lnTo>
                  <a:pt x="2756509" y="8258789"/>
                </a:lnTo>
                <a:lnTo>
                  <a:pt x="0" y="8258789"/>
                </a:lnTo>
                <a:lnTo>
                  <a:pt x="0" y="0"/>
                </a:lnTo>
                <a:close/>
              </a:path>
            </a:pathLst>
          </a:custGeom>
          <a:blipFill>
            <a:blip r:embed="rId3">
              <a:alphaModFix amt="44999"/>
            </a:blip>
            <a:stretch>
              <a:fillRect l="-93609" t="-19641" r="-79051" b="-16866"/>
            </a:stretch>
          </a:blipFill>
        </p:spPr>
        <p:txBody>
          <a:bodyPr/>
          <a:lstStyle/>
          <a:p>
            <a:endParaRPr lang="fr-FR"/>
          </a:p>
        </p:txBody>
      </p:sp>
      <p:sp>
        <p:nvSpPr>
          <p:cNvPr id="5" name="TextBox 5"/>
          <p:cNvSpPr txBox="1"/>
          <p:nvPr/>
        </p:nvSpPr>
        <p:spPr>
          <a:xfrm>
            <a:off x="629693" y="744264"/>
            <a:ext cx="18175858" cy="495496"/>
          </a:xfrm>
          <a:prstGeom prst="rect">
            <a:avLst/>
          </a:prstGeom>
        </p:spPr>
        <p:txBody>
          <a:bodyPr lIns="0" tIns="0" rIns="0" bIns="0" rtlCol="0" anchor="t">
            <a:spAutoFit/>
          </a:bodyPr>
          <a:lstStyle/>
          <a:p>
            <a:pPr algn="l">
              <a:lnSpc>
                <a:spcPts val="3989"/>
              </a:lnSpc>
            </a:pPr>
            <a:r>
              <a:rPr lang="en-US" sz="3200" b="1" spc="-108">
                <a:solidFill>
                  <a:srgbClr val="151617"/>
                </a:solidFill>
                <a:latin typeface="Montserrat Bold"/>
                <a:ea typeface="Montserrat Bold"/>
                <a:cs typeface="Montserrat Bold"/>
                <a:sym typeface="Montserrat Bold"/>
              </a:rPr>
              <a:t>1.2 Enjeux inter-institutionnels et construction des publics</a:t>
            </a:r>
          </a:p>
        </p:txBody>
      </p:sp>
      <p:grpSp>
        <p:nvGrpSpPr>
          <p:cNvPr id="6" name="Group 6"/>
          <p:cNvGrpSpPr/>
          <p:nvPr/>
        </p:nvGrpSpPr>
        <p:grpSpPr>
          <a:xfrm>
            <a:off x="4084866" y="1622152"/>
            <a:ext cx="6238994" cy="7188070"/>
            <a:chOff x="0" y="0"/>
            <a:chExt cx="6396038" cy="7369004"/>
          </a:xfrm>
        </p:grpSpPr>
        <p:sp>
          <p:nvSpPr>
            <p:cNvPr id="7" name="Freeform 7"/>
            <p:cNvSpPr/>
            <p:nvPr/>
          </p:nvSpPr>
          <p:spPr>
            <a:xfrm>
              <a:off x="6350" y="7445"/>
              <a:ext cx="6383274" cy="7354169"/>
            </a:xfrm>
            <a:custGeom>
              <a:avLst/>
              <a:gdLst/>
              <a:ahLst/>
              <a:cxnLst/>
              <a:rect l="l" t="t" r="r" b="b"/>
              <a:pathLst>
                <a:path w="6383274" h="7354169">
                  <a:moveTo>
                    <a:pt x="0" y="17867"/>
                  </a:moveTo>
                  <a:cubicBezTo>
                    <a:pt x="0" y="8040"/>
                    <a:pt x="6858" y="0"/>
                    <a:pt x="15240" y="0"/>
                  </a:cubicBezTo>
                  <a:lnTo>
                    <a:pt x="6368034" y="0"/>
                  </a:lnTo>
                  <a:cubicBezTo>
                    <a:pt x="6376416" y="0"/>
                    <a:pt x="6383274" y="8040"/>
                    <a:pt x="6383274" y="17867"/>
                  </a:cubicBezTo>
                  <a:lnTo>
                    <a:pt x="6383274" y="7336301"/>
                  </a:lnTo>
                  <a:cubicBezTo>
                    <a:pt x="6383274" y="7346129"/>
                    <a:pt x="6376416" y="7354169"/>
                    <a:pt x="6368034" y="7354169"/>
                  </a:cubicBezTo>
                  <a:lnTo>
                    <a:pt x="15240" y="7354169"/>
                  </a:lnTo>
                  <a:cubicBezTo>
                    <a:pt x="6858" y="7354169"/>
                    <a:pt x="0" y="7346129"/>
                    <a:pt x="0" y="7336301"/>
                  </a:cubicBezTo>
                  <a:close/>
                </a:path>
              </a:pathLst>
            </a:custGeom>
            <a:solidFill>
              <a:srgbClr val="F8ECE4"/>
            </a:solidFill>
          </p:spPr>
          <p:txBody>
            <a:bodyPr/>
            <a:lstStyle/>
            <a:p>
              <a:endParaRPr lang="fr-FR"/>
            </a:p>
          </p:txBody>
        </p:sp>
        <p:sp>
          <p:nvSpPr>
            <p:cNvPr id="8" name="Freeform 8"/>
            <p:cNvSpPr/>
            <p:nvPr/>
          </p:nvSpPr>
          <p:spPr>
            <a:xfrm>
              <a:off x="0" y="0"/>
              <a:ext cx="6395974" cy="7369051"/>
            </a:xfrm>
            <a:custGeom>
              <a:avLst/>
              <a:gdLst/>
              <a:ahLst/>
              <a:cxnLst/>
              <a:rect l="l" t="t" r="r" b="b"/>
              <a:pathLst>
                <a:path w="6395974" h="7369051">
                  <a:moveTo>
                    <a:pt x="0" y="25312"/>
                  </a:moveTo>
                  <a:cubicBezTo>
                    <a:pt x="0" y="11316"/>
                    <a:pt x="9652" y="0"/>
                    <a:pt x="21590" y="0"/>
                  </a:cubicBezTo>
                  <a:lnTo>
                    <a:pt x="6374384" y="0"/>
                  </a:lnTo>
                  <a:lnTo>
                    <a:pt x="6374384" y="7445"/>
                  </a:lnTo>
                  <a:lnTo>
                    <a:pt x="6374384" y="0"/>
                  </a:lnTo>
                  <a:cubicBezTo>
                    <a:pt x="6386322" y="0"/>
                    <a:pt x="6395974" y="11316"/>
                    <a:pt x="6395974" y="25312"/>
                  </a:cubicBezTo>
                  <a:lnTo>
                    <a:pt x="6389624" y="25312"/>
                  </a:lnTo>
                  <a:lnTo>
                    <a:pt x="6395974" y="25312"/>
                  </a:lnTo>
                  <a:lnTo>
                    <a:pt x="6395974" y="7343746"/>
                  </a:lnTo>
                  <a:lnTo>
                    <a:pt x="6389624" y="7343746"/>
                  </a:lnTo>
                  <a:lnTo>
                    <a:pt x="6395974" y="7343746"/>
                  </a:lnTo>
                  <a:cubicBezTo>
                    <a:pt x="6395974" y="7357743"/>
                    <a:pt x="6386322" y="7369051"/>
                    <a:pt x="6374384" y="7369051"/>
                  </a:cubicBezTo>
                  <a:lnTo>
                    <a:pt x="6374384" y="7361614"/>
                  </a:lnTo>
                  <a:lnTo>
                    <a:pt x="6374384" y="7369051"/>
                  </a:lnTo>
                  <a:lnTo>
                    <a:pt x="21590" y="7369051"/>
                  </a:lnTo>
                  <a:lnTo>
                    <a:pt x="21590" y="7361614"/>
                  </a:lnTo>
                  <a:lnTo>
                    <a:pt x="21590" y="7369051"/>
                  </a:lnTo>
                  <a:cubicBezTo>
                    <a:pt x="9652" y="7369051"/>
                    <a:pt x="0" y="7357743"/>
                    <a:pt x="0" y="7343746"/>
                  </a:cubicBezTo>
                  <a:lnTo>
                    <a:pt x="0" y="25312"/>
                  </a:lnTo>
                  <a:lnTo>
                    <a:pt x="6350" y="25312"/>
                  </a:lnTo>
                  <a:lnTo>
                    <a:pt x="0" y="25312"/>
                  </a:lnTo>
                  <a:moveTo>
                    <a:pt x="12700" y="25312"/>
                  </a:moveTo>
                  <a:lnTo>
                    <a:pt x="12700" y="7343746"/>
                  </a:lnTo>
                  <a:lnTo>
                    <a:pt x="6350" y="7343746"/>
                  </a:lnTo>
                  <a:lnTo>
                    <a:pt x="12700" y="7343746"/>
                  </a:lnTo>
                  <a:cubicBezTo>
                    <a:pt x="12700" y="7349554"/>
                    <a:pt x="16637" y="7354170"/>
                    <a:pt x="21590" y="7354170"/>
                  </a:cubicBezTo>
                  <a:lnTo>
                    <a:pt x="6374384" y="7354170"/>
                  </a:lnTo>
                  <a:cubicBezTo>
                    <a:pt x="6379337" y="7354170"/>
                    <a:pt x="6383274" y="7349554"/>
                    <a:pt x="6383274" y="7343746"/>
                  </a:cubicBezTo>
                  <a:lnTo>
                    <a:pt x="6383274" y="25312"/>
                  </a:lnTo>
                  <a:cubicBezTo>
                    <a:pt x="6383274" y="19506"/>
                    <a:pt x="6379337" y="14890"/>
                    <a:pt x="6374384" y="14890"/>
                  </a:cubicBezTo>
                  <a:lnTo>
                    <a:pt x="21590" y="14890"/>
                  </a:lnTo>
                  <a:lnTo>
                    <a:pt x="21590" y="7445"/>
                  </a:lnTo>
                  <a:lnTo>
                    <a:pt x="21590" y="14890"/>
                  </a:lnTo>
                  <a:cubicBezTo>
                    <a:pt x="16637" y="14890"/>
                    <a:pt x="12700" y="19506"/>
                    <a:pt x="12700" y="25312"/>
                  </a:cubicBezTo>
                  <a:close/>
                </a:path>
              </a:pathLst>
            </a:custGeom>
            <a:solidFill>
              <a:srgbClr val="151617"/>
            </a:solidFill>
          </p:spPr>
          <p:txBody>
            <a:bodyPr/>
            <a:lstStyle/>
            <a:p>
              <a:endParaRPr lang="fr-FR"/>
            </a:p>
          </p:txBody>
        </p:sp>
      </p:grpSp>
      <p:sp>
        <p:nvSpPr>
          <p:cNvPr id="9" name="TextBox 9"/>
          <p:cNvSpPr txBox="1"/>
          <p:nvPr/>
        </p:nvSpPr>
        <p:spPr>
          <a:xfrm>
            <a:off x="4405023" y="1932783"/>
            <a:ext cx="5035405" cy="480856"/>
          </a:xfrm>
          <a:prstGeom prst="rect">
            <a:avLst/>
          </a:prstGeom>
        </p:spPr>
        <p:txBody>
          <a:bodyPr lIns="0" tIns="0" rIns="0" bIns="0" rtlCol="0" anchor="t">
            <a:spAutoFit/>
          </a:bodyPr>
          <a:lstStyle/>
          <a:p>
            <a:pPr algn="l">
              <a:lnSpc>
                <a:spcPts val="3657"/>
              </a:lnSpc>
            </a:pPr>
            <a:r>
              <a:rPr lang="en-US" sz="2926" b="1">
                <a:solidFill>
                  <a:srgbClr val="151617"/>
                </a:solidFill>
                <a:latin typeface="Montserrat Bold"/>
                <a:ea typeface="Montserrat Bold"/>
                <a:cs typeface="Montserrat Bold"/>
                <a:sym typeface="Montserrat Bold"/>
              </a:rPr>
              <a:t>Cité Éducative Églantine</a:t>
            </a:r>
          </a:p>
        </p:txBody>
      </p:sp>
      <p:sp>
        <p:nvSpPr>
          <p:cNvPr id="10" name="TextBox 10"/>
          <p:cNvSpPr txBox="1"/>
          <p:nvPr/>
        </p:nvSpPr>
        <p:spPr>
          <a:xfrm>
            <a:off x="4405023" y="2489653"/>
            <a:ext cx="5598680" cy="459838"/>
          </a:xfrm>
          <a:prstGeom prst="rect">
            <a:avLst/>
          </a:prstGeom>
        </p:spPr>
        <p:txBody>
          <a:bodyPr lIns="0" tIns="0" rIns="0" bIns="0" rtlCol="0" anchor="t">
            <a:spAutoFit/>
          </a:bodyPr>
          <a:lstStyle/>
          <a:p>
            <a:pPr algn="l">
              <a:lnSpc>
                <a:spcPts val="3739"/>
              </a:lnSpc>
            </a:pPr>
            <a:r>
              <a:rPr lang="en-US" sz="2357">
                <a:solidFill>
                  <a:srgbClr val="151617"/>
                </a:solidFill>
                <a:latin typeface="Arimo"/>
                <a:ea typeface="Arimo"/>
                <a:cs typeface="Arimo"/>
                <a:sym typeface="Arimo"/>
              </a:rPr>
              <a:t>Institution “forte” : </a:t>
            </a:r>
            <a:r>
              <a:rPr lang="en-US" sz="2357" b="1">
                <a:solidFill>
                  <a:srgbClr val="151617"/>
                </a:solidFill>
                <a:latin typeface="Arimo Bold"/>
                <a:ea typeface="Arimo Bold"/>
                <a:cs typeface="Arimo Bold"/>
                <a:sym typeface="Arimo Bold"/>
              </a:rPr>
              <a:t>Préfecture</a:t>
            </a:r>
          </a:p>
        </p:txBody>
      </p:sp>
      <p:sp>
        <p:nvSpPr>
          <p:cNvPr id="11" name="TextBox 11"/>
          <p:cNvSpPr txBox="1"/>
          <p:nvPr/>
        </p:nvSpPr>
        <p:spPr>
          <a:xfrm>
            <a:off x="4405023" y="3152809"/>
            <a:ext cx="6528180" cy="455852"/>
          </a:xfrm>
          <a:prstGeom prst="rect">
            <a:avLst/>
          </a:prstGeom>
        </p:spPr>
        <p:txBody>
          <a:bodyPr lIns="0" tIns="0" rIns="0" bIns="0" rtlCol="0" anchor="t">
            <a:spAutoFit/>
          </a:bodyPr>
          <a:lstStyle/>
          <a:p>
            <a:pPr marL="355515" lvl="1" indent="-177758" algn="l">
              <a:lnSpc>
                <a:spcPts val="3739"/>
              </a:lnSpc>
              <a:buFont typeface="Arial"/>
              <a:buChar char="•"/>
            </a:pPr>
            <a:r>
              <a:rPr lang="en-US" sz="2357" spc="-80">
                <a:solidFill>
                  <a:srgbClr val="151617"/>
                </a:solidFill>
                <a:latin typeface="Arimo"/>
                <a:ea typeface="Arimo"/>
                <a:cs typeface="Arimo"/>
                <a:sym typeface="Arimo"/>
              </a:rPr>
              <a:t>45% des projets ciblent des publics scolaires</a:t>
            </a:r>
          </a:p>
        </p:txBody>
      </p:sp>
      <p:sp>
        <p:nvSpPr>
          <p:cNvPr id="12" name="TextBox 12"/>
          <p:cNvSpPr txBox="1"/>
          <p:nvPr/>
        </p:nvSpPr>
        <p:spPr>
          <a:xfrm>
            <a:off x="4405023" y="3622276"/>
            <a:ext cx="5598680" cy="1069505"/>
          </a:xfrm>
          <a:prstGeom prst="rect">
            <a:avLst/>
          </a:prstGeom>
        </p:spPr>
        <p:txBody>
          <a:bodyPr lIns="0" tIns="0" rIns="0" bIns="0" rtlCol="0" anchor="t">
            <a:spAutoFit/>
          </a:bodyPr>
          <a:lstStyle/>
          <a:p>
            <a:pPr marL="355515" lvl="1" indent="-177757" algn="l">
              <a:lnSpc>
                <a:spcPts val="3739"/>
              </a:lnSpc>
              <a:buFont typeface="Arial"/>
              <a:buChar char="•"/>
            </a:pPr>
            <a:r>
              <a:rPr lang="en-US" sz="2357">
                <a:solidFill>
                  <a:srgbClr val="151617"/>
                </a:solidFill>
                <a:latin typeface="Arimo"/>
                <a:ea typeface="Arimo"/>
                <a:cs typeface="Arimo"/>
                <a:sym typeface="Arimo"/>
              </a:rPr>
              <a:t>27% visent l'ensemble des habitants</a:t>
            </a:r>
          </a:p>
        </p:txBody>
      </p:sp>
      <p:sp>
        <p:nvSpPr>
          <p:cNvPr id="13" name="TextBox 13"/>
          <p:cNvSpPr txBox="1"/>
          <p:nvPr/>
        </p:nvSpPr>
        <p:spPr>
          <a:xfrm>
            <a:off x="4405023" y="4073995"/>
            <a:ext cx="5598680" cy="1069505"/>
          </a:xfrm>
          <a:prstGeom prst="rect">
            <a:avLst/>
          </a:prstGeom>
        </p:spPr>
        <p:txBody>
          <a:bodyPr lIns="0" tIns="0" rIns="0" bIns="0" rtlCol="0" anchor="t">
            <a:spAutoFit/>
          </a:bodyPr>
          <a:lstStyle/>
          <a:p>
            <a:pPr marL="355515" lvl="1" indent="-177757" algn="l">
              <a:lnSpc>
                <a:spcPts val="3739"/>
              </a:lnSpc>
              <a:buFont typeface="Arial"/>
              <a:buChar char="•"/>
            </a:pPr>
            <a:r>
              <a:rPr lang="en-US" sz="2357">
                <a:solidFill>
                  <a:srgbClr val="151617"/>
                </a:solidFill>
                <a:latin typeface="Arimo"/>
                <a:ea typeface="Arimo"/>
                <a:cs typeface="Arimo"/>
                <a:sym typeface="Arimo"/>
              </a:rPr>
              <a:t>20% touchent des publics spécifiques</a:t>
            </a:r>
          </a:p>
        </p:txBody>
      </p:sp>
      <p:sp>
        <p:nvSpPr>
          <p:cNvPr id="14" name="TextBox 14"/>
          <p:cNvSpPr txBox="1"/>
          <p:nvPr/>
        </p:nvSpPr>
        <p:spPr>
          <a:xfrm>
            <a:off x="4405023" y="4556360"/>
            <a:ext cx="5598680" cy="1069505"/>
          </a:xfrm>
          <a:prstGeom prst="rect">
            <a:avLst/>
          </a:prstGeom>
        </p:spPr>
        <p:txBody>
          <a:bodyPr lIns="0" tIns="0" rIns="0" bIns="0" rtlCol="0" anchor="t">
            <a:spAutoFit/>
          </a:bodyPr>
          <a:lstStyle/>
          <a:p>
            <a:pPr marL="355515" lvl="1" indent="-177757" algn="l">
              <a:lnSpc>
                <a:spcPts val="3739"/>
              </a:lnSpc>
              <a:buFont typeface="Arial"/>
              <a:buChar char="•"/>
            </a:pPr>
            <a:r>
              <a:rPr lang="en-US" sz="2357">
                <a:solidFill>
                  <a:srgbClr val="151617"/>
                </a:solidFill>
                <a:latin typeface="Arimo"/>
                <a:ea typeface="Arimo"/>
                <a:cs typeface="Arimo"/>
                <a:sym typeface="Arimo"/>
              </a:rPr>
              <a:t>8% orientés vers les professionnels</a:t>
            </a:r>
          </a:p>
        </p:txBody>
      </p:sp>
      <p:grpSp>
        <p:nvGrpSpPr>
          <p:cNvPr id="15" name="Group 15"/>
          <p:cNvGrpSpPr/>
          <p:nvPr/>
        </p:nvGrpSpPr>
        <p:grpSpPr>
          <a:xfrm>
            <a:off x="10613046" y="1622152"/>
            <a:ext cx="6238994" cy="7188070"/>
            <a:chOff x="0" y="0"/>
            <a:chExt cx="6396038" cy="7369004"/>
          </a:xfrm>
        </p:grpSpPr>
        <p:sp>
          <p:nvSpPr>
            <p:cNvPr id="16" name="Freeform 16"/>
            <p:cNvSpPr/>
            <p:nvPr/>
          </p:nvSpPr>
          <p:spPr>
            <a:xfrm>
              <a:off x="6350" y="7445"/>
              <a:ext cx="6383274" cy="7354169"/>
            </a:xfrm>
            <a:custGeom>
              <a:avLst/>
              <a:gdLst/>
              <a:ahLst/>
              <a:cxnLst/>
              <a:rect l="l" t="t" r="r" b="b"/>
              <a:pathLst>
                <a:path w="6383274" h="7354169">
                  <a:moveTo>
                    <a:pt x="0" y="17867"/>
                  </a:moveTo>
                  <a:cubicBezTo>
                    <a:pt x="0" y="8040"/>
                    <a:pt x="6858" y="0"/>
                    <a:pt x="15240" y="0"/>
                  </a:cubicBezTo>
                  <a:lnTo>
                    <a:pt x="6368034" y="0"/>
                  </a:lnTo>
                  <a:cubicBezTo>
                    <a:pt x="6376416" y="0"/>
                    <a:pt x="6383274" y="8040"/>
                    <a:pt x="6383274" y="17867"/>
                  </a:cubicBezTo>
                  <a:lnTo>
                    <a:pt x="6383274" y="7336301"/>
                  </a:lnTo>
                  <a:cubicBezTo>
                    <a:pt x="6383274" y="7346129"/>
                    <a:pt x="6376416" y="7354169"/>
                    <a:pt x="6368034" y="7354169"/>
                  </a:cubicBezTo>
                  <a:lnTo>
                    <a:pt x="15240" y="7354169"/>
                  </a:lnTo>
                  <a:cubicBezTo>
                    <a:pt x="6858" y="7354169"/>
                    <a:pt x="0" y="7346129"/>
                    <a:pt x="0" y="7336301"/>
                  </a:cubicBezTo>
                  <a:close/>
                </a:path>
              </a:pathLst>
            </a:custGeom>
            <a:solidFill>
              <a:srgbClr val="F8ECE4"/>
            </a:solidFill>
          </p:spPr>
          <p:txBody>
            <a:bodyPr/>
            <a:lstStyle/>
            <a:p>
              <a:endParaRPr lang="fr-FR"/>
            </a:p>
          </p:txBody>
        </p:sp>
        <p:sp>
          <p:nvSpPr>
            <p:cNvPr id="17" name="Freeform 17"/>
            <p:cNvSpPr/>
            <p:nvPr/>
          </p:nvSpPr>
          <p:spPr>
            <a:xfrm>
              <a:off x="0" y="0"/>
              <a:ext cx="6395974" cy="7369051"/>
            </a:xfrm>
            <a:custGeom>
              <a:avLst/>
              <a:gdLst/>
              <a:ahLst/>
              <a:cxnLst/>
              <a:rect l="l" t="t" r="r" b="b"/>
              <a:pathLst>
                <a:path w="6395974" h="7369051">
                  <a:moveTo>
                    <a:pt x="0" y="25312"/>
                  </a:moveTo>
                  <a:cubicBezTo>
                    <a:pt x="0" y="11316"/>
                    <a:pt x="9652" y="0"/>
                    <a:pt x="21590" y="0"/>
                  </a:cubicBezTo>
                  <a:lnTo>
                    <a:pt x="6374384" y="0"/>
                  </a:lnTo>
                  <a:lnTo>
                    <a:pt x="6374384" y="7445"/>
                  </a:lnTo>
                  <a:lnTo>
                    <a:pt x="6374384" y="0"/>
                  </a:lnTo>
                  <a:cubicBezTo>
                    <a:pt x="6386322" y="0"/>
                    <a:pt x="6395974" y="11316"/>
                    <a:pt x="6395974" y="25312"/>
                  </a:cubicBezTo>
                  <a:lnTo>
                    <a:pt x="6389624" y="25312"/>
                  </a:lnTo>
                  <a:lnTo>
                    <a:pt x="6395974" y="25312"/>
                  </a:lnTo>
                  <a:lnTo>
                    <a:pt x="6395974" y="7343746"/>
                  </a:lnTo>
                  <a:lnTo>
                    <a:pt x="6389624" y="7343746"/>
                  </a:lnTo>
                  <a:lnTo>
                    <a:pt x="6395974" y="7343746"/>
                  </a:lnTo>
                  <a:cubicBezTo>
                    <a:pt x="6395974" y="7357743"/>
                    <a:pt x="6386322" y="7369051"/>
                    <a:pt x="6374384" y="7369051"/>
                  </a:cubicBezTo>
                  <a:lnTo>
                    <a:pt x="6374384" y="7361614"/>
                  </a:lnTo>
                  <a:lnTo>
                    <a:pt x="6374384" y="7369051"/>
                  </a:lnTo>
                  <a:lnTo>
                    <a:pt x="21590" y="7369051"/>
                  </a:lnTo>
                  <a:lnTo>
                    <a:pt x="21590" y="7361614"/>
                  </a:lnTo>
                  <a:lnTo>
                    <a:pt x="21590" y="7369051"/>
                  </a:lnTo>
                  <a:cubicBezTo>
                    <a:pt x="9652" y="7369051"/>
                    <a:pt x="0" y="7357743"/>
                    <a:pt x="0" y="7343746"/>
                  </a:cubicBezTo>
                  <a:lnTo>
                    <a:pt x="0" y="25312"/>
                  </a:lnTo>
                  <a:lnTo>
                    <a:pt x="6350" y="25312"/>
                  </a:lnTo>
                  <a:lnTo>
                    <a:pt x="0" y="25312"/>
                  </a:lnTo>
                  <a:moveTo>
                    <a:pt x="12700" y="25312"/>
                  </a:moveTo>
                  <a:lnTo>
                    <a:pt x="12700" y="7343746"/>
                  </a:lnTo>
                  <a:lnTo>
                    <a:pt x="6350" y="7343746"/>
                  </a:lnTo>
                  <a:lnTo>
                    <a:pt x="12700" y="7343746"/>
                  </a:lnTo>
                  <a:cubicBezTo>
                    <a:pt x="12700" y="7349554"/>
                    <a:pt x="16637" y="7354170"/>
                    <a:pt x="21590" y="7354170"/>
                  </a:cubicBezTo>
                  <a:lnTo>
                    <a:pt x="6374384" y="7354170"/>
                  </a:lnTo>
                  <a:cubicBezTo>
                    <a:pt x="6379337" y="7354170"/>
                    <a:pt x="6383274" y="7349554"/>
                    <a:pt x="6383274" y="7343746"/>
                  </a:cubicBezTo>
                  <a:lnTo>
                    <a:pt x="6383274" y="25312"/>
                  </a:lnTo>
                  <a:cubicBezTo>
                    <a:pt x="6383274" y="19506"/>
                    <a:pt x="6379337" y="14890"/>
                    <a:pt x="6374384" y="14890"/>
                  </a:cubicBezTo>
                  <a:lnTo>
                    <a:pt x="21590" y="14890"/>
                  </a:lnTo>
                  <a:lnTo>
                    <a:pt x="21590" y="7445"/>
                  </a:lnTo>
                  <a:lnTo>
                    <a:pt x="21590" y="14890"/>
                  </a:lnTo>
                  <a:cubicBezTo>
                    <a:pt x="16637" y="14890"/>
                    <a:pt x="12700" y="19506"/>
                    <a:pt x="12700" y="25312"/>
                  </a:cubicBezTo>
                  <a:close/>
                </a:path>
              </a:pathLst>
            </a:custGeom>
            <a:solidFill>
              <a:srgbClr val="151617"/>
            </a:solidFill>
          </p:spPr>
          <p:txBody>
            <a:bodyPr/>
            <a:lstStyle/>
            <a:p>
              <a:endParaRPr lang="fr-FR"/>
            </a:p>
          </p:txBody>
        </p:sp>
      </p:grpSp>
      <p:sp>
        <p:nvSpPr>
          <p:cNvPr id="18" name="TextBox 18"/>
          <p:cNvSpPr txBox="1"/>
          <p:nvPr/>
        </p:nvSpPr>
        <p:spPr>
          <a:xfrm>
            <a:off x="10933202" y="1932783"/>
            <a:ext cx="4819192" cy="480856"/>
          </a:xfrm>
          <a:prstGeom prst="rect">
            <a:avLst/>
          </a:prstGeom>
        </p:spPr>
        <p:txBody>
          <a:bodyPr lIns="0" tIns="0" rIns="0" bIns="0" rtlCol="0" anchor="t">
            <a:spAutoFit/>
          </a:bodyPr>
          <a:lstStyle/>
          <a:p>
            <a:pPr algn="l">
              <a:lnSpc>
                <a:spcPts val="3657"/>
              </a:lnSpc>
            </a:pPr>
            <a:r>
              <a:rPr lang="en-US" sz="2926" b="1">
                <a:solidFill>
                  <a:srgbClr val="151617"/>
                </a:solidFill>
                <a:latin typeface="Montserrat Bold"/>
                <a:ea typeface="Montserrat Bold"/>
                <a:cs typeface="Montserrat Bold"/>
                <a:sym typeface="Montserrat Bold"/>
              </a:rPr>
              <a:t>Cité Éducative Mandela</a:t>
            </a:r>
          </a:p>
        </p:txBody>
      </p:sp>
      <p:sp>
        <p:nvSpPr>
          <p:cNvPr id="19" name="TextBox 19"/>
          <p:cNvSpPr txBox="1"/>
          <p:nvPr/>
        </p:nvSpPr>
        <p:spPr>
          <a:xfrm>
            <a:off x="10933202" y="2489653"/>
            <a:ext cx="5598680" cy="459838"/>
          </a:xfrm>
          <a:prstGeom prst="rect">
            <a:avLst/>
          </a:prstGeom>
        </p:spPr>
        <p:txBody>
          <a:bodyPr lIns="0" tIns="0" rIns="0" bIns="0" rtlCol="0" anchor="t">
            <a:spAutoFit/>
          </a:bodyPr>
          <a:lstStyle/>
          <a:p>
            <a:pPr algn="l">
              <a:lnSpc>
                <a:spcPts val="3739"/>
              </a:lnSpc>
            </a:pPr>
            <a:r>
              <a:rPr lang="en-US" sz="2357">
                <a:solidFill>
                  <a:srgbClr val="151617"/>
                </a:solidFill>
                <a:latin typeface="Arimo"/>
                <a:ea typeface="Arimo"/>
                <a:cs typeface="Arimo"/>
                <a:sym typeface="Arimo"/>
              </a:rPr>
              <a:t>Institution “forte” : </a:t>
            </a:r>
            <a:r>
              <a:rPr lang="en-US" sz="2357" b="1">
                <a:solidFill>
                  <a:srgbClr val="151617"/>
                </a:solidFill>
                <a:latin typeface="Arimo Bold"/>
                <a:ea typeface="Arimo Bold"/>
                <a:cs typeface="Arimo Bold"/>
                <a:sym typeface="Arimo Bold"/>
              </a:rPr>
              <a:t>Municipalité</a:t>
            </a:r>
          </a:p>
        </p:txBody>
      </p:sp>
      <p:sp>
        <p:nvSpPr>
          <p:cNvPr id="20" name="TextBox 20"/>
          <p:cNvSpPr txBox="1"/>
          <p:nvPr/>
        </p:nvSpPr>
        <p:spPr>
          <a:xfrm>
            <a:off x="10933202" y="3152809"/>
            <a:ext cx="5918836" cy="455852"/>
          </a:xfrm>
          <a:prstGeom prst="rect">
            <a:avLst/>
          </a:prstGeom>
        </p:spPr>
        <p:txBody>
          <a:bodyPr lIns="0" tIns="0" rIns="0" bIns="0" rtlCol="0" anchor="t">
            <a:spAutoFit/>
          </a:bodyPr>
          <a:lstStyle/>
          <a:p>
            <a:pPr marL="508948" lvl="1" indent="-254474" algn="ctr">
              <a:lnSpc>
                <a:spcPts val="3739"/>
              </a:lnSpc>
              <a:buFont typeface="Arial"/>
              <a:buChar char="•"/>
            </a:pPr>
            <a:r>
              <a:rPr lang="en-US" sz="2357" spc="-106">
                <a:solidFill>
                  <a:srgbClr val="151617"/>
                </a:solidFill>
                <a:latin typeface="Arimo"/>
                <a:ea typeface="Arimo"/>
                <a:cs typeface="Arimo"/>
                <a:sym typeface="Arimo"/>
              </a:rPr>
              <a:t>75% des projets ciblent des publics scolaires</a:t>
            </a:r>
          </a:p>
        </p:txBody>
      </p:sp>
      <p:sp>
        <p:nvSpPr>
          <p:cNvPr id="21" name="TextBox 21"/>
          <p:cNvSpPr txBox="1"/>
          <p:nvPr/>
        </p:nvSpPr>
        <p:spPr>
          <a:xfrm>
            <a:off x="10933202" y="5293253"/>
            <a:ext cx="5598680" cy="922552"/>
          </a:xfrm>
          <a:prstGeom prst="rect">
            <a:avLst/>
          </a:prstGeom>
        </p:spPr>
        <p:txBody>
          <a:bodyPr lIns="0" tIns="0" rIns="0" bIns="0" rtlCol="0" anchor="t">
            <a:spAutoFit/>
          </a:bodyPr>
          <a:lstStyle/>
          <a:p>
            <a:pPr algn="l">
              <a:lnSpc>
                <a:spcPts val="3739"/>
              </a:lnSpc>
            </a:pPr>
            <a:r>
              <a:rPr lang="en-US" sz="2357" b="1">
                <a:solidFill>
                  <a:srgbClr val="151617"/>
                </a:solidFill>
                <a:latin typeface="Arimo Bold"/>
                <a:ea typeface="Arimo Bold"/>
                <a:cs typeface="Arimo Bold"/>
                <a:sym typeface="Arimo Bold"/>
              </a:rPr>
              <a:t>Thématiques </a:t>
            </a:r>
            <a:r>
              <a:rPr lang="en-US" sz="2357">
                <a:solidFill>
                  <a:srgbClr val="151617"/>
                </a:solidFill>
                <a:latin typeface="Arimo"/>
                <a:ea typeface="Arimo"/>
                <a:cs typeface="Arimo"/>
                <a:sym typeface="Arimo"/>
              </a:rPr>
              <a:t>: culture, sport, relation avec les familles, orientation scolaire</a:t>
            </a:r>
          </a:p>
        </p:txBody>
      </p:sp>
      <p:grpSp>
        <p:nvGrpSpPr>
          <p:cNvPr id="22" name="Group 22"/>
          <p:cNvGrpSpPr/>
          <p:nvPr/>
        </p:nvGrpSpPr>
        <p:grpSpPr>
          <a:xfrm>
            <a:off x="10660671" y="6589841"/>
            <a:ext cx="6191369" cy="765934"/>
            <a:chOff x="0" y="0"/>
            <a:chExt cx="1630649" cy="201727"/>
          </a:xfrm>
        </p:grpSpPr>
        <p:sp>
          <p:nvSpPr>
            <p:cNvPr id="23" name="Freeform 23"/>
            <p:cNvSpPr/>
            <p:nvPr/>
          </p:nvSpPr>
          <p:spPr>
            <a:xfrm>
              <a:off x="0" y="0"/>
              <a:ext cx="1630649" cy="201727"/>
            </a:xfrm>
            <a:custGeom>
              <a:avLst/>
              <a:gdLst/>
              <a:ahLst/>
              <a:cxnLst/>
              <a:rect l="l" t="t" r="r" b="b"/>
              <a:pathLst>
                <a:path w="1630649" h="201727">
                  <a:moveTo>
                    <a:pt x="63772" y="0"/>
                  </a:moveTo>
                  <a:lnTo>
                    <a:pt x="1566876" y="0"/>
                  </a:lnTo>
                  <a:cubicBezTo>
                    <a:pt x="1602097" y="0"/>
                    <a:pt x="1630649" y="28552"/>
                    <a:pt x="1630649" y="63772"/>
                  </a:cubicBezTo>
                  <a:lnTo>
                    <a:pt x="1630649" y="137955"/>
                  </a:lnTo>
                  <a:cubicBezTo>
                    <a:pt x="1630649" y="154869"/>
                    <a:pt x="1623930" y="171089"/>
                    <a:pt x="1611970" y="183049"/>
                  </a:cubicBezTo>
                  <a:cubicBezTo>
                    <a:pt x="1600010" y="195009"/>
                    <a:pt x="1583790" y="201727"/>
                    <a:pt x="1566876" y="201727"/>
                  </a:cubicBezTo>
                  <a:lnTo>
                    <a:pt x="63772" y="201727"/>
                  </a:lnTo>
                  <a:cubicBezTo>
                    <a:pt x="28552" y="201727"/>
                    <a:pt x="0" y="173176"/>
                    <a:pt x="0" y="137955"/>
                  </a:cubicBezTo>
                  <a:lnTo>
                    <a:pt x="0" y="63772"/>
                  </a:lnTo>
                  <a:cubicBezTo>
                    <a:pt x="0" y="46859"/>
                    <a:pt x="6719" y="30638"/>
                    <a:pt x="18678" y="18678"/>
                  </a:cubicBezTo>
                  <a:cubicBezTo>
                    <a:pt x="30638" y="6719"/>
                    <a:pt x="46859" y="0"/>
                    <a:pt x="63772" y="0"/>
                  </a:cubicBezTo>
                  <a:close/>
                </a:path>
              </a:pathLst>
            </a:custGeom>
            <a:solidFill>
              <a:srgbClr val="E3966A"/>
            </a:solidFill>
          </p:spPr>
          <p:txBody>
            <a:bodyPr/>
            <a:lstStyle/>
            <a:p>
              <a:endParaRPr lang="fr-FR"/>
            </a:p>
          </p:txBody>
        </p:sp>
        <p:sp>
          <p:nvSpPr>
            <p:cNvPr id="24" name="TextBox 24"/>
            <p:cNvSpPr txBox="1"/>
            <p:nvPr/>
          </p:nvSpPr>
          <p:spPr>
            <a:xfrm>
              <a:off x="0" y="-85725"/>
              <a:ext cx="1630649" cy="287452"/>
            </a:xfrm>
            <a:prstGeom prst="rect">
              <a:avLst/>
            </a:prstGeom>
          </p:spPr>
          <p:txBody>
            <a:bodyPr lIns="50800" tIns="50800" rIns="50800" bIns="50800" rtlCol="0" anchor="ctr"/>
            <a:lstStyle/>
            <a:p>
              <a:pPr algn="ctr">
                <a:lnSpc>
                  <a:spcPts val="2875"/>
                </a:lnSpc>
              </a:pPr>
              <a:endParaRPr/>
            </a:p>
          </p:txBody>
        </p:sp>
      </p:grpSp>
      <p:sp>
        <p:nvSpPr>
          <p:cNvPr id="25" name="TextBox 25"/>
          <p:cNvSpPr txBox="1"/>
          <p:nvPr/>
        </p:nvSpPr>
        <p:spPr>
          <a:xfrm>
            <a:off x="10733435" y="6690502"/>
            <a:ext cx="5958525" cy="455852"/>
          </a:xfrm>
          <a:prstGeom prst="rect">
            <a:avLst/>
          </a:prstGeom>
        </p:spPr>
        <p:txBody>
          <a:bodyPr lIns="0" tIns="0" rIns="0" bIns="0" rtlCol="0" anchor="t">
            <a:spAutoFit/>
          </a:bodyPr>
          <a:lstStyle/>
          <a:p>
            <a:pPr algn="ctr">
              <a:lnSpc>
                <a:spcPts val="3739"/>
              </a:lnSpc>
            </a:pPr>
            <a:r>
              <a:rPr lang="en-US" sz="2357">
                <a:solidFill>
                  <a:srgbClr val="151617"/>
                </a:solidFill>
                <a:latin typeface="Arimo"/>
                <a:ea typeface="Arimo"/>
                <a:cs typeface="Arimo"/>
                <a:sym typeface="Arimo"/>
              </a:rPr>
              <a:t>Équilibres relatifs entre institutions</a:t>
            </a:r>
          </a:p>
        </p:txBody>
      </p:sp>
      <p:sp>
        <p:nvSpPr>
          <p:cNvPr id="26" name="TextBox 26"/>
          <p:cNvSpPr txBox="1"/>
          <p:nvPr/>
        </p:nvSpPr>
        <p:spPr>
          <a:xfrm>
            <a:off x="4942396" y="8886422"/>
            <a:ext cx="11130095" cy="957575"/>
          </a:xfrm>
          <a:prstGeom prst="rect">
            <a:avLst/>
          </a:prstGeom>
        </p:spPr>
        <p:txBody>
          <a:bodyPr lIns="0" tIns="0" rIns="0" bIns="0" rtlCol="0" anchor="t">
            <a:spAutoFit/>
          </a:bodyPr>
          <a:lstStyle/>
          <a:p>
            <a:pPr algn="ctr">
              <a:lnSpc>
                <a:spcPts val="3837"/>
              </a:lnSpc>
            </a:pPr>
            <a:r>
              <a:rPr lang="en-US" sz="2419">
                <a:solidFill>
                  <a:srgbClr val="151617"/>
                </a:solidFill>
                <a:latin typeface="Arimo"/>
                <a:ea typeface="Arimo"/>
                <a:cs typeface="Arimo"/>
                <a:sym typeface="Arimo"/>
              </a:rPr>
              <a:t>La priorisation des publics et des thématiques varie selon l'institution dominante, créant des écarts entre les besoins réels et les projets mis en œuvre.</a:t>
            </a:r>
          </a:p>
        </p:txBody>
      </p:sp>
      <p:sp>
        <p:nvSpPr>
          <p:cNvPr id="27" name="TextBox 27"/>
          <p:cNvSpPr txBox="1"/>
          <p:nvPr/>
        </p:nvSpPr>
        <p:spPr>
          <a:xfrm>
            <a:off x="11093280" y="4091639"/>
            <a:ext cx="5598680" cy="459838"/>
          </a:xfrm>
          <a:prstGeom prst="rect">
            <a:avLst/>
          </a:prstGeom>
        </p:spPr>
        <p:txBody>
          <a:bodyPr lIns="0" tIns="0" rIns="0" bIns="0" rtlCol="0" anchor="t">
            <a:spAutoFit/>
          </a:bodyPr>
          <a:lstStyle/>
          <a:p>
            <a:pPr marL="355515" lvl="1" indent="-177757" algn="l">
              <a:lnSpc>
                <a:spcPts val="3739"/>
              </a:lnSpc>
              <a:buFont typeface="Arial"/>
              <a:buChar char="•"/>
            </a:pPr>
            <a:r>
              <a:rPr lang="en-US" sz="2357">
                <a:solidFill>
                  <a:srgbClr val="151617"/>
                </a:solidFill>
                <a:latin typeface="Arimo"/>
                <a:ea typeface="Arimo"/>
                <a:cs typeface="Arimo"/>
                <a:sym typeface="Arimo"/>
              </a:rPr>
              <a:t>16% touchent des publics spécifiques</a:t>
            </a:r>
          </a:p>
        </p:txBody>
      </p:sp>
      <p:sp>
        <p:nvSpPr>
          <p:cNvPr id="28" name="TextBox 28"/>
          <p:cNvSpPr txBox="1"/>
          <p:nvPr/>
        </p:nvSpPr>
        <p:spPr>
          <a:xfrm>
            <a:off x="11093280" y="3622276"/>
            <a:ext cx="5598680" cy="459838"/>
          </a:xfrm>
          <a:prstGeom prst="rect">
            <a:avLst/>
          </a:prstGeom>
        </p:spPr>
        <p:txBody>
          <a:bodyPr lIns="0" tIns="0" rIns="0" bIns="0" rtlCol="0" anchor="t">
            <a:spAutoFit/>
          </a:bodyPr>
          <a:lstStyle/>
          <a:p>
            <a:pPr marL="355515" lvl="1" indent="-177757" algn="l">
              <a:lnSpc>
                <a:spcPts val="3739"/>
              </a:lnSpc>
              <a:buFont typeface="Arial"/>
              <a:buChar char="•"/>
            </a:pPr>
            <a:r>
              <a:rPr lang="en-US" sz="2357">
                <a:solidFill>
                  <a:srgbClr val="151617"/>
                </a:solidFill>
                <a:latin typeface="Arimo"/>
                <a:ea typeface="Arimo"/>
                <a:cs typeface="Arimo"/>
                <a:sym typeface="Arimo"/>
              </a:rPr>
              <a:t>14% visent l'ensemble des habitants</a:t>
            </a:r>
          </a:p>
        </p:txBody>
      </p:sp>
      <p:sp>
        <p:nvSpPr>
          <p:cNvPr id="29" name="TextBox 29"/>
          <p:cNvSpPr txBox="1"/>
          <p:nvPr/>
        </p:nvSpPr>
        <p:spPr>
          <a:xfrm>
            <a:off x="4405023" y="5293253"/>
            <a:ext cx="5598680" cy="922552"/>
          </a:xfrm>
          <a:prstGeom prst="rect">
            <a:avLst/>
          </a:prstGeom>
        </p:spPr>
        <p:txBody>
          <a:bodyPr lIns="0" tIns="0" rIns="0" bIns="0" rtlCol="0" anchor="t">
            <a:spAutoFit/>
          </a:bodyPr>
          <a:lstStyle/>
          <a:p>
            <a:pPr algn="l">
              <a:lnSpc>
                <a:spcPts val="3739"/>
              </a:lnSpc>
            </a:pPr>
            <a:r>
              <a:rPr lang="en-US" sz="2357" b="1">
                <a:solidFill>
                  <a:srgbClr val="151617"/>
                </a:solidFill>
                <a:latin typeface="Arimo Bold"/>
                <a:ea typeface="Arimo Bold"/>
                <a:cs typeface="Arimo Bold"/>
                <a:sym typeface="Arimo Bold"/>
              </a:rPr>
              <a:t>Thématiques </a:t>
            </a:r>
            <a:r>
              <a:rPr lang="en-US" sz="2357">
                <a:solidFill>
                  <a:srgbClr val="151617"/>
                </a:solidFill>
                <a:latin typeface="Arimo"/>
                <a:ea typeface="Arimo"/>
                <a:cs typeface="Arimo"/>
                <a:sym typeface="Arimo"/>
              </a:rPr>
              <a:t>: développement durable, égalité fille-garçons, santé, citoyenneté</a:t>
            </a:r>
          </a:p>
        </p:txBody>
      </p:sp>
      <p:grpSp>
        <p:nvGrpSpPr>
          <p:cNvPr id="30" name="Group 30"/>
          <p:cNvGrpSpPr/>
          <p:nvPr/>
        </p:nvGrpSpPr>
        <p:grpSpPr>
          <a:xfrm>
            <a:off x="4107153" y="6589841"/>
            <a:ext cx="6216708" cy="765934"/>
            <a:chOff x="0" y="0"/>
            <a:chExt cx="1637322" cy="201727"/>
          </a:xfrm>
        </p:grpSpPr>
        <p:sp>
          <p:nvSpPr>
            <p:cNvPr id="31" name="Freeform 31"/>
            <p:cNvSpPr/>
            <p:nvPr/>
          </p:nvSpPr>
          <p:spPr>
            <a:xfrm>
              <a:off x="0" y="0"/>
              <a:ext cx="1637322" cy="201727"/>
            </a:xfrm>
            <a:custGeom>
              <a:avLst/>
              <a:gdLst/>
              <a:ahLst/>
              <a:cxnLst/>
              <a:rect l="l" t="t" r="r" b="b"/>
              <a:pathLst>
                <a:path w="1637322" h="201727">
                  <a:moveTo>
                    <a:pt x="63512" y="0"/>
                  </a:moveTo>
                  <a:lnTo>
                    <a:pt x="1573810" y="0"/>
                  </a:lnTo>
                  <a:cubicBezTo>
                    <a:pt x="1590654" y="0"/>
                    <a:pt x="1606809" y="6691"/>
                    <a:pt x="1618720" y="18602"/>
                  </a:cubicBezTo>
                  <a:cubicBezTo>
                    <a:pt x="1630631" y="30513"/>
                    <a:pt x="1637322" y="46668"/>
                    <a:pt x="1637322" y="63512"/>
                  </a:cubicBezTo>
                  <a:lnTo>
                    <a:pt x="1637322" y="138215"/>
                  </a:lnTo>
                  <a:cubicBezTo>
                    <a:pt x="1637322" y="155060"/>
                    <a:pt x="1630631" y="171214"/>
                    <a:pt x="1618720" y="183125"/>
                  </a:cubicBezTo>
                  <a:cubicBezTo>
                    <a:pt x="1606809" y="195036"/>
                    <a:pt x="1590654" y="201727"/>
                    <a:pt x="1573810" y="201727"/>
                  </a:cubicBezTo>
                  <a:lnTo>
                    <a:pt x="63512" y="201727"/>
                  </a:lnTo>
                  <a:cubicBezTo>
                    <a:pt x="46668" y="201727"/>
                    <a:pt x="30513" y="195036"/>
                    <a:pt x="18602" y="183125"/>
                  </a:cubicBezTo>
                  <a:cubicBezTo>
                    <a:pt x="6691" y="171214"/>
                    <a:pt x="0" y="155060"/>
                    <a:pt x="0" y="138215"/>
                  </a:cubicBezTo>
                  <a:lnTo>
                    <a:pt x="0" y="63512"/>
                  </a:lnTo>
                  <a:cubicBezTo>
                    <a:pt x="0" y="46668"/>
                    <a:pt x="6691" y="30513"/>
                    <a:pt x="18602" y="18602"/>
                  </a:cubicBezTo>
                  <a:cubicBezTo>
                    <a:pt x="30513" y="6691"/>
                    <a:pt x="46668" y="0"/>
                    <a:pt x="63512" y="0"/>
                  </a:cubicBezTo>
                  <a:close/>
                </a:path>
              </a:pathLst>
            </a:custGeom>
            <a:solidFill>
              <a:srgbClr val="E3966A"/>
            </a:solidFill>
          </p:spPr>
          <p:txBody>
            <a:bodyPr/>
            <a:lstStyle/>
            <a:p>
              <a:endParaRPr lang="fr-FR"/>
            </a:p>
          </p:txBody>
        </p:sp>
        <p:sp>
          <p:nvSpPr>
            <p:cNvPr id="32" name="TextBox 32"/>
            <p:cNvSpPr txBox="1"/>
            <p:nvPr/>
          </p:nvSpPr>
          <p:spPr>
            <a:xfrm>
              <a:off x="0" y="-85725"/>
              <a:ext cx="1637322" cy="287452"/>
            </a:xfrm>
            <a:prstGeom prst="rect">
              <a:avLst/>
            </a:prstGeom>
          </p:spPr>
          <p:txBody>
            <a:bodyPr lIns="50800" tIns="50800" rIns="50800" bIns="50800" rtlCol="0" anchor="ctr"/>
            <a:lstStyle/>
            <a:p>
              <a:pPr algn="ctr">
                <a:lnSpc>
                  <a:spcPts val="2875"/>
                </a:lnSpc>
              </a:pPr>
              <a:endParaRPr/>
            </a:p>
          </p:txBody>
        </p:sp>
      </p:grpSp>
      <p:sp>
        <p:nvSpPr>
          <p:cNvPr id="33" name="TextBox 33"/>
          <p:cNvSpPr txBox="1"/>
          <p:nvPr/>
        </p:nvSpPr>
        <p:spPr>
          <a:xfrm>
            <a:off x="4155978" y="6690502"/>
            <a:ext cx="6096770" cy="455914"/>
          </a:xfrm>
          <a:prstGeom prst="rect">
            <a:avLst/>
          </a:prstGeom>
        </p:spPr>
        <p:txBody>
          <a:bodyPr lIns="0" tIns="0" rIns="0" bIns="0" rtlCol="0" anchor="t">
            <a:spAutoFit/>
          </a:bodyPr>
          <a:lstStyle/>
          <a:p>
            <a:pPr algn="ctr">
              <a:lnSpc>
                <a:spcPts val="3739"/>
              </a:lnSpc>
            </a:pPr>
            <a:r>
              <a:rPr lang="en-US" sz="2357">
                <a:solidFill>
                  <a:srgbClr val="151617"/>
                </a:solidFill>
                <a:latin typeface="Arimo"/>
                <a:ea typeface="Arimo"/>
                <a:cs typeface="Arimo"/>
                <a:sym typeface="Arimo"/>
              </a:rPr>
              <a:t>Déséquilibres/désaccords entre institutions</a:t>
            </a:r>
          </a:p>
        </p:txBody>
      </p:sp>
      <p:sp>
        <p:nvSpPr>
          <p:cNvPr id="34" name="AutoShape 34"/>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sp>
        <p:nvSpPr>
          <p:cNvPr id="35" name="TextBox 35"/>
          <p:cNvSpPr txBox="1"/>
          <p:nvPr/>
        </p:nvSpPr>
        <p:spPr>
          <a:xfrm>
            <a:off x="4267231" y="7365300"/>
            <a:ext cx="5896551" cy="1444922"/>
          </a:xfrm>
          <a:prstGeom prst="rect">
            <a:avLst/>
          </a:prstGeom>
        </p:spPr>
        <p:txBody>
          <a:bodyPr lIns="0" tIns="0" rIns="0" bIns="0" rtlCol="0" anchor="t">
            <a:spAutoFit/>
          </a:bodyPr>
          <a:lstStyle/>
          <a:p>
            <a:pPr algn="ctr">
              <a:lnSpc>
                <a:spcPts val="2875"/>
              </a:lnSpc>
              <a:spcBef>
                <a:spcPct val="0"/>
              </a:spcBef>
            </a:pPr>
            <a:r>
              <a:rPr lang="en-US" sz="1812" i="1">
                <a:solidFill>
                  <a:srgbClr val="151617"/>
                </a:solidFill>
                <a:latin typeface="Arimo Italics"/>
                <a:ea typeface="Arimo Italics"/>
                <a:cs typeface="Arimo Italics"/>
                <a:sym typeface="Arimo Italics"/>
              </a:rPr>
              <a:t>“La mauvaise construction des "publics cibles" peut expliquer l'incapacité des politiques publiques à prendre en charge des catégories de population pourtant défavorisées”  </a:t>
            </a:r>
            <a:r>
              <a:rPr lang="en-US" sz="1812">
                <a:solidFill>
                  <a:srgbClr val="151617"/>
                </a:solidFill>
                <a:latin typeface="Arimo"/>
                <a:ea typeface="Arimo"/>
                <a:cs typeface="Arimo"/>
                <a:sym typeface="Arimo"/>
              </a:rPr>
              <a:t>- (Ribémont &amp; al,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25"/>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grpSp>
        <p:nvGrpSpPr>
          <p:cNvPr id="4" name="Group 4"/>
          <p:cNvGrpSpPr/>
          <p:nvPr/>
        </p:nvGrpSpPr>
        <p:grpSpPr>
          <a:xfrm>
            <a:off x="1010248" y="4898578"/>
            <a:ext cx="2803862" cy="1457768"/>
            <a:chOff x="0" y="0"/>
            <a:chExt cx="738466" cy="383939"/>
          </a:xfrm>
        </p:grpSpPr>
        <p:sp>
          <p:nvSpPr>
            <p:cNvPr id="5" name="Freeform 5"/>
            <p:cNvSpPr/>
            <p:nvPr/>
          </p:nvSpPr>
          <p:spPr>
            <a:xfrm>
              <a:off x="0" y="0"/>
              <a:ext cx="738466" cy="383939"/>
            </a:xfrm>
            <a:custGeom>
              <a:avLst/>
              <a:gdLst/>
              <a:ahLst/>
              <a:cxnLst/>
              <a:rect l="l" t="t" r="r" b="b"/>
              <a:pathLst>
                <a:path w="738466" h="383939">
                  <a:moveTo>
                    <a:pt x="0" y="0"/>
                  </a:moveTo>
                  <a:lnTo>
                    <a:pt x="738466" y="0"/>
                  </a:lnTo>
                  <a:lnTo>
                    <a:pt x="738466" y="383939"/>
                  </a:lnTo>
                  <a:lnTo>
                    <a:pt x="0" y="383939"/>
                  </a:lnTo>
                  <a:close/>
                </a:path>
              </a:pathLst>
            </a:custGeom>
            <a:solidFill>
              <a:srgbClr val="E3966A"/>
            </a:solidFill>
          </p:spPr>
          <p:txBody>
            <a:bodyPr/>
            <a:lstStyle/>
            <a:p>
              <a:endParaRPr lang="fr-FR"/>
            </a:p>
          </p:txBody>
        </p:sp>
        <p:sp>
          <p:nvSpPr>
            <p:cNvPr id="6" name="TextBox 6"/>
            <p:cNvSpPr txBox="1"/>
            <p:nvPr/>
          </p:nvSpPr>
          <p:spPr>
            <a:xfrm>
              <a:off x="0" y="-85725"/>
              <a:ext cx="738466" cy="469664"/>
            </a:xfrm>
            <a:prstGeom prst="rect">
              <a:avLst/>
            </a:prstGeom>
          </p:spPr>
          <p:txBody>
            <a:bodyPr lIns="50800" tIns="50800" rIns="50800" bIns="50800" rtlCol="0" anchor="ctr"/>
            <a:lstStyle/>
            <a:p>
              <a:pPr algn="ctr">
                <a:lnSpc>
                  <a:spcPts val="2875"/>
                </a:lnSpc>
              </a:pPr>
              <a:endParaRPr/>
            </a:p>
          </p:txBody>
        </p:sp>
      </p:grpSp>
      <p:grpSp>
        <p:nvGrpSpPr>
          <p:cNvPr id="7" name="Group 7"/>
          <p:cNvGrpSpPr/>
          <p:nvPr/>
        </p:nvGrpSpPr>
        <p:grpSpPr>
          <a:xfrm>
            <a:off x="1028761" y="1689646"/>
            <a:ext cx="2776092" cy="1457768"/>
            <a:chOff x="0" y="0"/>
            <a:chExt cx="731152" cy="383939"/>
          </a:xfrm>
        </p:grpSpPr>
        <p:sp>
          <p:nvSpPr>
            <p:cNvPr id="8" name="Freeform 8"/>
            <p:cNvSpPr/>
            <p:nvPr/>
          </p:nvSpPr>
          <p:spPr>
            <a:xfrm>
              <a:off x="0" y="0"/>
              <a:ext cx="731152" cy="383939"/>
            </a:xfrm>
            <a:custGeom>
              <a:avLst/>
              <a:gdLst/>
              <a:ahLst/>
              <a:cxnLst/>
              <a:rect l="l" t="t" r="r" b="b"/>
              <a:pathLst>
                <a:path w="731152" h="383939">
                  <a:moveTo>
                    <a:pt x="0" y="0"/>
                  </a:moveTo>
                  <a:lnTo>
                    <a:pt x="731152" y="0"/>
                  </a:lnTo>
                  <a:lnTo>
                    <a:pt x="731152" y="383939"/>
                  </a:lnTo>
                  <a:lnTo>
                    <a:pt x="0" y="383939"/>
                  </a:lnTo>
                  <a:close/>
                </a:path>
              </a:pathLst>
            </a:custGeom>
            <a:solidFill>
              <a:srgbClr val="E3966A"/>
            </a:solidFill>
          </p:spPr>
          <p:txBody>
            <a:bodyPr/>
            <a:lstStyle/>
            <a:p>
              <a:endParaRPr lang="fr-FR"/>
            </a:p>
          </p:txBody>
        </p:sp>
        <p:sp>
          <p:nvSpPr>
            <p:cNvPr id="9" name="TextBox 9"/>
            <p:cNvSpPr txBox="1"/>
            <p:nvPr/>
          </p:nvSpPr>
          <p:spPr>
            <a:xfrm>
              <a:off x="0" y="-85725"/>
              <a:ext cx="731152" cy="469664"/>
            </a:xfrm>
            <a:prstGeom prst="rect">
              <a:avLst/>
            </a:prstGeom>
          </p:spPr>
          <p:txBody>
            <a:bodyPr lIns="50800" tIns="50800" rIns="50800" bIns="50800" rtlCol="0" anchor="ctr"/>
            <a:lstStyle/>
            <a:p>
              <a:pPr algn="ctr">
                <a:lnSpc>
                  <a:spcPts val="2875"/>
                </a:lnSpc>
              </a:pPr>
              <a:endParaRPr/>
            </a:p>
          </p:txBody>
        </p:sp>
      </p:grpSp>
      <p:sp>
        <p:nvSpPr>
          <p:cNvPr id="10" name="Freeform 10" descr="preencoded.png"/>
          <p:cNvSpPr/>
          <p:nvPr/>
        </p:nvSpPr>
        <p:spPr>
          <a:xfrm>
            <a:off x="2235237" y="2236136"/>
            <a:ext cx="403704" cy="477066"/>
          </a:xfrm>
          <a:custGeom>
            <a:avLst/>
            <a:gdLst/>
            <a:ahLst/>
            <a:cxnLst/>
            <a:rect l="l" t="t" r="r" b="b"/>
            <a:pathLst>
              <a:path w="403704" h="477066">
                <a:moveTo>
                  <a:pt x="0" y="0"/>
                </a:moveTo>
                <a:lnTo>
                  <a:pt x="403703" y="0"/>
                </a:lnTo>
                <a:lnTo>
                  <a:pt x="403703" y="477066"/>
                </a:lnTo>
                <a:lnTo>
                  <a:pt x="0" y="477066"/>
                </a:lnTo>
                <a:lnTo>
                  <a:pt x="0" y="0"/>
                </a:lnTo>
                <a:close/>
              </a:path>
            </a:pathLst>
          </a:custGeom>
          <a:blipFill>
            <a:blip r:embed="rId3"/>
            <a:stretch>
              <a:fillRect t="-2888" b="-2888"/>
            </a:stretch>
          </a:blipFill>
        </p:spPr>
        <p:txBody>
          <a:bodyPr/>
          <a:lstStyle/>
          <a:p>
            <a:endParaRPr lang="fr-FR"/>
          </a:p>
        </p:txBody>
      </p:sp>
      <p:grpSp>
        <p:nvGrpSpPr>
          <p:cNvPr id="11" name="Group 11"/>
          <p:cNvGrpSpPr/>
          <p:nvPr/>
        </p:nvGrpSpPr>
        <p:grpSpPr>
          <a:xfrm>
            <a:off x="1038017" y="3294112"/>
            <a:ext cx="2776092" cy="1457768"/>
            <a:chOff x="0" y="0"/>
            <a:chExt cx="731152" cy="383939"/>
          </a:xfrm>
        </p:grpSpPr>
        <p:sp>
          <p:nvSpPr>
            <p:cNvPr id="12" name="Freeform 12"/>
            <p:cNvSpPr/>
            <p:nvPr/>
          </p:nvSpPr>
          <p:spPr>
            <a:xfrm>
              <a:off x="0" y="0"/>
              <a:ext cx="731152" cy="383939"/>
            </a:xfrm>
            <a:custGeom>
              <a:avLst/>
              <a:gdLst/>
              <a:ahLst/>
              <a:cxnLst/>
              <a:rect l="l" t="t" r="r" b="b"/>
              <a:pathLst>
                <a:path w="731152" h="383939">
                  <a:moveTo>
                    <a:pt x="0" y="0"/>
                  </a:moveTo>
                  <a:lnTo>
                    <a:pt x="731152" y="0"/>
                  </a:lnTo>
                  <a:lnTo>
                    <a:pt x="731152" y="383939"/>
                  </a:lnTo>
                  <a:lnTo>
                    <a:pt x="0" y="383939"/>
                  </a:lnTo>
                  <a:close/>
                </a:path>
              </a:pathLst>
            </a:custGeom>
            <a:solidFill>
              <a:srgbClr val="E3966A"/>
            </a:solidFill>
          </p:spPr>
          <p:txBody>
            <a:bodyPr/>
            <a:lstStyle/>
            <a:p>
              <a:endParaRPr lang="fr-FR"/>
            </a:p>
          </p:txBody>
        </p:sp>
        <p:sp>
          <p:nvSpPr>
            <p:cNvPr id="13" name="TextBox 13"/>
            <p:cNvSpPr txBox="1"/>
            <p:nvPr/>
          </p:nvSpPr>
          <p:spPr>
            <a:xfrm>
              <a:off x="0" y="-85725"/>
              <a:ext cx="731152" cy="469664"/>
            </a:xfrm>
            <a:prstGeom prst="rect">
              <a:avLst/>
            </a:prstGeom>
          </p:spPr>
          <p:txBody>
            <a:bodyPr lIns="50800" tIns="50800" rIns="50800" bIns="50800" rtlCol="0" anchor="ctr"/>
            <a:lstStyle/>
            <a:p>
              <a:pPr algn="ctr">
                <a:lnSpc>
                  <a:spcPts val="2875"/>
                </a:lnSpc>
              </a:pPr>
              <a:endParaRPr/>
            </a:p>
          </p:txBody>
        </p:sp>
      </p:grpSp>
      <p:sp>
        <p:nvSpPr>
          <p:cNvPr id="14" name="Freeform 14" descr="preencoded.png"/>
          <p:cNvSpPr/>
          <p:nvPr/>
        </p:nvSpPr>
        <p:spPr>
          <a:xfrm>
            <a:off x="2207467" y="5388929"/>
            <a:ext cx="381653" cy="477066"/>
          </a:xfrm>
          <a:custGeom>
            <a:avLst/>
            <a:gdLst/>
            <a:ahLst/>
            <a:cxnLst/>
            <a:rect l="l" t="t" r="r" b="b"/>
            <a:pathLst>
              <a:path w="381653" h="477066">
                <a:moveTo>
                  <a:pt x="0" y="0"/>
                </a:moveTo>
                <a:lnTo>
                  <a:pt x="381653" y="0"/>
                </a:lnTo>
                <a:lnTo>
                  <a:pt x="381653" y="477066"/>
                </a:lnTo>
                <a:lnTo>
                  <a:pt x="0" y="477066"/>
                </a:lnTo>
                <a:lnTo>
                  <a:pt x="0" y="0"/>
                </a:lnTo>
                <a:close/>
              </a:path>
            </a:pathLst>
          </a:custGeom>
          <a:blipFill>
            <a:blip r:embed="rId4"/>
            <a:stretch>
              <a:fillRect/>
            </a:stretch>
          </a:blipFill>
        </p:spPr>
        <p:txBody>
          <a:bodyPr/>
          <a:lstStyle/>
          <a:p>
            <a:endParaRPr lang="fr-FR"/>
          </a:p>
        </p:txBody>
      </p:sp>
      <p:sp>
        <p:nvSpPr>
          <p:cNvPr id="15" name="Freeform 15"/>
          <p:cNvSpPr/>
          <p:nvPr/>
        </p:nvSpPr>
        <p:spPr>
          <a:xfrm>
            <a:off x="2094689" y="3712619"/>
            <a:ext cx="607211" cy="620755"/>
          </a:xfrm>
          <a:custGeom>
            <a:avLst/>
            <a:gdLst/>
            <a:ahLst/>
            <a:cxnLst/>
            <a:rect l="l" t="t" r="r" b="b"/>
            <a:pathLst>
              <a:path w="607211" h="620755">
                <a:moveTo>
                  <a:pt x="0" y="0"/>
                </a:moveTo>
                <a:lnTo>
                  <a:pt x="607210" y="0"/>
                </a:lnTo>
                <a:lnTo>
                  <a:pt x="607210" y="620754"/>
                </a:lnTo>
                <a:lnTo>
                  <a:pt x="0" y="620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grpSp>
        <p:nvGrpSpPr>
          <p:cNvPr id="16" name="Group 16"/>
          <p:cNvGrpSpPr/>
          <p:nvPr/>
        </p:nvGrpSpPr>
        <p:grpSpPr>
          <a:xfrm>
            <a:off x="6388401" y="8069595"/>
            <a:ext cx="1487932" cy="382967"/>
            <a:chOff x="0" y="0"/>
            <a:chExt cx="391883" cy="100864"/>
          </a:xfrm>
        </p:grpSpPr>
        <p:sp>
          <p:nvSpPr>
            <p:cNvPr id="17" name="Freeform 17"/>
            <p:cNvSpPr/>
            <p:nvPr/>
          </p:nvSpPr>
          <p:spPr>
            <a:xfrm>
              <a:off x="0" y="0"/>
              <a:ext cx="391883" cy="100864"/>
            </a:xfrm>
            <a:custGeom>
              <a:avLst/>
              <a:gdLst/>
              <a:ahLst/>
              <a:cxnLst/>
              <a:rect l="l" t="t" r="r" b="b"/>
              <a:pathLst>
                <a:path w="391883" h="100864">
                  <a:moveTo>
                    <a:pt x="50432" y="0"/>
                  </a:moveTo>
                  <a:lnTo>
                    <a:pt x="341451" y="0"/>
                  </a:lnTo>
                  <a:cubicBezTo>
                    <a:pt x="354827" y="0"/>
                    <a:pt x="367654" y="5313"/>
                    <a:pt x="377112" y="14771"/>
                  </a:cubicBezTo>
                  <a:cubicBezTo>
                    <a:pt x="386570" y="24229"/>
                    <a:pt x="391883" y="37056"/>
                    <a:pt x="391883" y="50432"/>
                  </a:cubicBezTo>
                  <a:lnTo>
                    <a:pt x="391883" y="50432"/>
                  </a:lnTo>
                  <a:cubicBezTo>
                    <a:pt x="391883" y="78285"/>
                    <a:pt x="369304" y="100864"/>
                    <a:pt x="341451" y="100864"/>
                  </a:cubicBezTo>
                  <a:lnTo>
                    <a:pt x="50432" y="100864"/>
                  </a:lnTo>
                  <a:cubicBezTo>
                    <a:pt x="22579" y="100864"/>
                    <a:pt x="0" y="78285"/>
                    <a:pt x="0" y="50432"/>
                  </a:cubicBezTo>
                  <a:lnTo>
                    <a:pt x="0" y="50432"/>
                  </a:lnTo>
                  <a:cubicBezTo>
                    <a:pt x="0" y="22579"/>
                    <a:pt x="22579" y="0"/>
                    <a:pt x="50432" y="0"/>
                  </a:cubicBezTo>
                  <a:close/>
                </a:path>
              </a:pathLst>
            </a:custGeom>
            <a:solidFill>
              <a:srgbClr val="E3966A"/>
            </a:solidFill>
          </p:spPr>
          <p:txBody>
            <a:bodyPr/>
            <a:lstStyle/>
            <a:p>
              <a:endParaRPr lang="fr-FR"/>
            </a:p>
          </p:txBody>
        </p:sp>
        <p:sp>
          <p:nvSpPr>
            <p:cNvPr id="18" name="TextBox 18"/>
            <p:cNvSpPr txBox="1"/>
            <p:nvPr/>
          </p:nvSpPr>
          <p:spPr>
            <a:xfrm>
              <a:off x="0" y="-85725"/>
              <a:ext cx="391883" cy="186589"/>
            </a:xfrm>
            <a:prstGeom prst="rect">
              <a:avLst/>
            </a:prstGeom>
          </p:spPr>
          <p:txBody>
            <a:bodyPr lIns="50800" tIns="50800" rIns="50800" bIns="50800" rtlCol="0" anchor="ctr"/>
            <a:lstStyle/>
            <a:p>
              <a:pPr algn="ctr">
                <a:lnSpc>
                  <a:spcPts val="2875"/>
                </a:lnSpc>
              </a:pPr>
              <a:endParaRPr/>
            </a:p>
          </p:txBody>
        </p:sp>
      </p:grpSp>
      <p:sp>
        <p:nvSpPr>
          <p:cNvPr id="19" name="Freeform 19"/>
          <p:cNvSpPr/>
          <p:nvPr/>
        </p:nvSpPr>
        <p:spPr>
          <a:xfrm flipV="1">
            <a:off x="1887466" y="8891455"/>
            <a:ext cx="1403309" cy="995073"/>
          </a:xfrm>
          <a:custGeom>
            <a:avLst/>
            <a:gdLst/>
            <a:ahLst/>
            <a:cxnLst/>
            <a:rect l="l" t="t" r="r" b="b"/>
            <a:pathLst>
              <a:path w="1403309" h="995073">
                <a:moveTo>
                  <a:pt x="0" y="995073"/>
                </a:moveTo>
                <a:lnTo>
                  <a:pt x="1403309" y="995073"/>
                </a:lnTo>
                <a:lnTo>
                  <a:pt x="1403309" y="0"/>
                </a:lnTo>
                <a:lnTo>
                  <a:pt x="0" y="0"/>
                </a:lnTo>
                <a:lnTo>
                  <a:pt x="0" y="99507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nvGrpSpPr>
          <p:cNvPr id="20" name="Group 20"/>
          <p:cNvGrpSpPr/>
          <p:nvPr/>
        </p:nvGrpSpPr>
        <p:grpSpPr>
          <a:xfrm>
            <a:off x="3560895" y="9524077"/>
            <a:ext cx="3029469" cy="417010"/>
            <a:chOff x="0" y="0"/>
            <a:chExt cx="797885" cy="109830"/>
          </a:xfrm>
        </p:grpSpPr>
        <p:sp>
          <p:nvSpPr>
            <p:cNvPr id="21" name="Freeform 21"/>
            <p:cNvSpPr/>
            <p:nvPr/>
          </p:nvSpPr>
          <p:spPr>
            <a:xfrm>
              <a:off x="0" y="0"/>
              <a:ext cx="797885" cy="109830"/>
            </a:xfrm>
            <a:custGeom>
              <a:avLst/>
              <a:gdLst/>
              <a:ahLst/>
              <a:cxnLst/>
              <a:rect l="l" t="t" r="r" b="b"/>
              <a:pathLst>
                <a:path w="797885" h="109830">
                  <a:moveTo>
                    <a:pt x="54915" y="0"/>
                  </a:moveTo>
                  <a:lnTo>
                    <a:pt x="742970" y="0"/>
                  </a:lnTo>
                  <a:cubicBezTo>
                    <a:pt x="757534" y="0"/>
                    <a:pt x="771502" y="5786"/>
                    <a:pt x="781801" y="16084"/>
                  </a:cubicBezTo>
                  <a:cubicBezTo>
                    <a:pt x="792099" y="26383"/>
                    <a:pt x="797885" y="40351"/>
                    <a:pt x="797885" y="54915"/>
                  </a:cubicBezTo>
                  <a:lnTo>
                    <a:pt x="797885" y="54915"/>
                  </a:lnTo>
                  <a:cubicBezTo>
                    <a:pt x="797885" y="69479"/>
                    <a:pt x="792099" y="83447"/>
                    <a:pt x="781801" y="93746"/>
                  </a:cubicBezTo>
                  <a:cubicBezTo>
                    <a:pt x="771502" y="104044"/>
                    <a:pt x="757534" y="109830"/>
                    <a:pt x="742970" y="109830"/>
                  </a:cubicBezTo>
                  <a:lnTo>
                    <a:pt x="54915" y="109830"/>
                  </a:lnTo>
                  <a:cubicBezTo>
                    <a:pt x="40351" y="109830"/>
                    <a:pt x="26383" y="104044"/>
                    <a:pt x="16084" y="93746"/>
                  </a:cubicBezTo>
                  <a:cubicBezTo>
                    <a:pt x="5786" y="83447"/>
                    <a:pt x="0" y="69479"/>
                    <a:pt x="0" y="54915"/>
                  </a:cubicBezTo>
                  <a:lnTo>
                    <a:pt x="0" y="54915"/>
                  </a:lnTo>
                  <a:cubicBezTo>
                    <a:pt x="0" y="40351"/>
                    <a:pt x="5786" y="26383"/>
                    <a:pt x="16084" y="16084"/>
                  </a:cubicBezTo>
                  <a:cubicBezTo>
                    <a:pt x="26383" y="5786"/>
                    <a:pt x="40351" y="0"/>
                    <a:pt x="54915" y="0"/>
                  </a:cubicBezTo>
                  <a:close/>
                </a:path>
              </a:pathLst>
            </a:custGeom>
            <a:solidFill>
              <a:srgbClr val="E3966A"/>
            </a:solidFill>
          </p:spPr>
          <p:txBody>
            <a:bodyPr/>
            <a:lstStyle/>
            <a:p>
              <a:endParaRPr lang="fr-FR"/>
            </a:p>
          </p:txBody>
        </p:sp>
        <p:sp>
          <p:nvSpPr>
            <p:cNvPr id="22" name="TextBox 22"/>
            <p:cNvSpPr txBox="1"/>
            <p:nvPr/>
          </p:nvSpPr>
          <p:spPr>
            <a:xfrm>
              <a:off x="0" y="-85725"/>
              <a:ext cx="797885" cy="195555"/>
            </a:xfrm>
            <a:prstGeom prst="rect">
              <a:avLst/>
            </a:prstGeom>
          </p:spPr>
          <p:txBody>
            <a:bodyPr lIns="50800" tIns="50800" rIns="50800" bIns="50800" rtlCol="0" anchor="ctr"/>
            <a:lstStyle/>
            <a:p>
              <a:pPr algn="ctr">
                <a:lnSpc>
                  <a:spcPts val="2875"/>
                </a:lnSpc>
              </a:pPr>
              <a:endParaRPr/>
            </a:p>
          </p:txBody>
        </p:sp>
      </p:grpSp>
      <p:sp>
        <p:nvSpPr>
          <p:cNvPr id="23" name="AutoShape 23"/>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grpSp>
        <p:nvGrpSpPr>
          <p:cNvPr id="24" name="Group 24"/>
          <p:cNvGrpSpPr/>
          <p:nvPr/>
        </p:nvGrpSpPr>
        <p:grpSpPr>
          <a:xfrm>
            <a:off x="11985950" y="1329139"/>
            <a:ext cx="7798835" cy="8957861"/>
            <a:chOff x="0" y="0"/>
            <a:chExt cx="3575376" cy="4106731"/>
          </a:xfrm>
        </p:grpSpPr>
        <p:sp>
          <p:nvSpPr>
            <p:cNvPr id="25" name="Freeform 25"/>
            <p:cNvSpPr/>
            <p:nvPr/>
          </p:nvSpPr>
          <p:spPr>
            <a:xfrm>
              <a:off x="-3810" y="-3810"/>
              <a:ext cx="3581726" cy="4111812"/>
            </a:xfrm>
            <a:custGeom>
              <a:avLst/>
              <a:gdLst/>
              <a:ahLst/>
              <a:cxnLst/>
              <a:rect l="l" t="t" r="r" b="b"/>
              <a:pathLst>
                <a:path w="3581726" h="4111812">
                  <a:moveTo>
                    <a:pt x="1175665" y="4110541"/>
                  </a:moveTo>
                  <a:lnTo>
                    <a:pt x="567436" y="4110541"/>
                  </a:lnTo>
                  <a:cubicBezTo>
                    <a:pt x="255212" y="4111811"/>
                    <a:pt x="2540" y="3821860"/>
                    <a:pt x="1270" y="3463335"/>
                  </a:cubicBezTo>
                  <a:cubicBezTo>
                    <a:pt x="0" y="3104811"/>
                    <a:pt x="253184" y="2814965"/>
                    <a:pt x="565409" y="2813801"/>
                  </a:cubicBezTo>
                  <a:lnTo>
                    <a:pt x="1784909" y="2813801"/>
                  </a:lnTo>
                  <a:cubicBezTo>
                    <a:pt x="2109298" y="2813801"/>
                    <a:pt x="2375905" y="2562369"/>
                    <a:pt x="2436728" y="2202681"/>
                  </a:cubicBezTo>
                  <a:cubicBezTo>
                    <a:pt x="2444838" y="2153791"/>
                    <a:pt x="2448893" y="2104901"/>
                    <a:pt x="2448893" y="2056012"/>
                  </a:cubicBezTo>
                  <a:cubicBezTo>
                    <a:pt x="2453961" y="1696323"/>
                    <a:pt x="2702322" y="1411134"/>
                    <a:pt x="3012519" y="1409970"/>
                  </a:cubicBezTo>
                  <a:cubicBezTo>
                    <a:pt x="3324743" y="1419282"/>
                    <a:pt x="3571076" y="1718440"/>
                    <a:pt x="3562966" y="2076964"/>
                  </a:cubicBezTo>
                  <a:cubicBezTo>
                    <a:pt x="3554856" y="2415700"/>
                    <a:pt x="3321702" y="2690413"/>
                    <a:pt x="3027724" y="2707874"/>
                  </a:cubicBezTo>
                  <a:cubicBezTo>
                    <a:pt x="2887831" y="2711366"/>
                    <a:pt x="2758076" y="2748615"/>
                    <a:pt x="2643526" y="2840574"/>
                  </a:cubicBezTo>
                  <a:cubicBezTo>
                    <a:pt x="2455989" y="2993063"/>
                    <a:pt x="2361713" y="3202591"/>
                    <a:pt x="2357658" y="3464500"/>
                  </a:cubicBezTo>
                  <a:cubicBezTo>
                    <a:pt x="2354617" y="3612332"/>
                    <a:pt x="2318123" y="3746197"/>
                    <a:pt x="2238040" y="3861437"/>
                  </a:cubicBezTo>
                  <a:cubicBezTo>
                    <a:pt x="2125517" y="4024403"/>
                    <a:pt x="1978528" y="4110542"/>
                    <a:pt x="1796060" y="4111812"/>
                  </a:cubicBezTo>
                  <a:cubicBezTo>
                    <a:pt x="1589261" y="4111811"/>
                    <a:pt x="1382463" y="4110541"/>
                    <a:pt x="1175665" y="4110541"/>
                  </a:cubicBezTo>
                  <a:close/>
                  <a:moveTo>
                    <a:pt x="1181748" y="4974"/>
                  </a:moveTo>
                  <a:cubicBezTo>
                    <a:pt x="1384491" y="4974"/>
                    <a:pt x="1587234" y="2540"/>
                    <a:pt x="1788964" y="6138"/>
                  </a:cubicBezTo>
                  <a:cubicBezTo>
                    <a:pt x="2011981" y="9630"/>
                    <a:pt x="2183299" y="122542"/>
                    <a:pt x="2288725" y="348366"/>
                  </a:cubicBezTo>
                  <a:cubicBezTo>
                    <a:pt x="2394152" y="574189"/>
                    <a:pt x="2384015" y="797685"/>
                    <a:pt x="2264396" y="1010704"/>
                  </a:cubicBezTo>
                  <a:cubicBezTo>
                    <a:pt x="2156942" y="1200443"/>
                    <a:pt x="1998803" y="1301714"/>
                    <a:pt x="1802142" y="1302878"/>
                  </a:cubicBezTo>
                  <a:cubicBezTo>
                    <a:pt x="1388546" y="1307534"/>
                    <a:pt x="975963" y="1307534"/>
                    <a:pt x="563381" y="1302878"/>
                  </a:cubicBezTo>
                  <a:cubicBezTo>
                    <a:pt x="254198" y="1301714"/>
                    <a:pt x="2540" y="1013032"/>
                    <a:pt x="3810" y="658000"/>
                  </a:cubicBezTo>
                  <a:cubicBezTo>
                    <a:pt x="3810" y="654508"/>
                    <a:pt x="3810" y="652180"/>
                    <a:pt x="3810" y="648688"/>
                  </a:cubicBezTo>
                  <a:cubicBezTo>
                    <a:pt x="6851" y="293656"/>
                    <a:pt x="255212" y="9630"/>
                    <a:pt x="569463" y="6138"/>
                  </a:cubicBezTo>
                  <a:cubicBezTo>
                    <a:pt x="773220" y="3810"/>
                    <a:pt x="976977" y="4974"/>
                    <a:pt x="1181748" y="4974"/>
                  </a:cubicBezTo>
                  <a:close/>
                  <a:moveTo>
                    <a:pt x="3579186" y="654508"/>
                  </a:moveTo>
                  <a:cubicBezTo>
                    <a:pt x="3580456" y="1011868"/>
                    <a:pt x="3332853" y="1298222"/>
                    <a:pt x="3016573" y="1304042"/>
                  </a:cubicBezTo>
                  <a:cubicBezTo>
                    <a:pt x="2700294" y="1309862"/>
                    <a:pt x="2446865" y="1541506"/>
                    <a:pt x="2376919" y="1881406"/>
                  </a:cubicBezTo>
                  <a:cubicBezTo>
                    <a:pt x="2365768" y="1943100"/>
                    <a:pt x="2358672" y="2004794"/>
                    <a:pt x="2357658" y="2067652"/>
                  </a:cubicBezTo>
                  <a:cubicBezTo>
                    <a:pt x="2349548" y="2427340"/>
                    <a:pt x="2099161" y="2710202"/>
                    <a:pt x="1788964" y="2707874"/>
                  </a:cubicBezTo>
                  <a:cubicBezTo>
                    <a:pt x="1478767" y="2705546"/>
                    <a:pt x="1228379" y="2418028"/>
                    <a:pt x="1226351" y="2061832"/>
                  </a:cubicBezTo>
                  <a:cubicBezTo>
                    <a:pt x="1226351" y="1700979"/>
                    <a:pt x="1471671" y="1415790"/>
                    <a:pt x="1787950" y="1408806"/>
                  </a:cubicBezTo>
                  <a:cubicBezTo>
                    <a:pt x="2165052" y="1401821"/>
                    <a:pt x="2444838" y="1080547"/>
                    <a:pt x="2449906" y="647524"/>
                  </a:cubicBezTo>
                  <a:cubicBezTo>
                    <a:pt x="2451934" y="289000"/>
                    <a:pt x="2705363" y="0"/>
                    <a:pt x="3017587" y="2540"/>
                  </a:cubicBezTo>
                  <a:cubicBezTo>
                    <a:pt x="3329812" y="4974"/>
                    <a:pt x="3581726" y="295984"/>
                    <a:pt x="3579186" y="654508"/>
                  </a:cubicBezTo>
                  <a:close/>
                  <a:moveTo>
                    <a:pt x="2449906" y="3462171"/>
                  </a:moveTo>
                  <a:cubicBezTo>
                    <a:pt x="2449906" y="3103647"/>
                    <a:pt x="2702322" y="2813801"/>
                    <a:pt x="3014546" y="2813801"/>
                  </a:cubicBezTo>
                  <a:cubicBezTo>
                    <a:pt x="3326771" y="2813801"/>
                    <a:pt x="3579186" y="3103647"/>
                    <a:pt x="3579186" y="3462171"/>
                  </a:cubicBezTo>
                  <a:cubicBezTo>
                    <a:pt x="3579186" y="3820695"/>
                    <a:pt x="3326771" y="4110542"/>
                    <a:pt x="3014546" y="4110542"/>
                  </a:cubicBezTo>
                  <a:cubicBezTo>
                    <a:pt x="3014546" y="4110542"/>
                    <a:pt x="3013532" y="4110542"/>
                    <a:pt x="3013532" y="4110542"/>
                  </a:cubicBezTo>
                  <a:cubicBezTo>
                    <a:pt x="2703335" y="4111811"/>
                    <a:pt x="2450920" y="3824188"/>
                    <a:pt x="2449906" y="3467992"/>
                  </a:cubicBezTo>
                  <a:cubicBezTo>
                    <a:pt x="2449906" y="3465663"/>
                    <a:pt x="2449906" y="3464499"/>
                    <a:pt x="2449906" y="3462171"/>
                  </a:cubicBezTo>
                  <a:close/>
                  <a:moveTo>
                    <a:pt x="3810" y="2056011"/>
                  </a:moveTo>
                  <a:cubicBezTo>
                    <a:pt x="3810" y="1690503"/>
                    <a:pt x="262308" y="1393673"/>
                    <a:pt x="580614" y="1393673"/>
                  </a:cubicBezTo>
                  <a:cubicBezTo>
                    <a:pt x="898921" y="1393673"/>
                    <a:pt x="1157419" y="1690503"/>
                    <a:pt x="1157419" y="2056011"/>
                  </a:cubicBezTo>
                  <a:cubicBezTo>
                    <a:pt x="1157419" y="2421520"/>
                    <a:pt x="898921" y="2718350"/>
                    <a:pt x="580614" y="2718350"/>
                  </a:cubicBezTo>
                  <a:cubicBezTo>
                    <a:pt x="580614" y="2718350"/>
                    <a:pt x="579601" y="2718350"/>
                    <a:pt x="579601" y="2718350"/>
                  </a:cubicBezTo>
                  <a:cubicBezTo>
                    <a:pt x="262308" y="2719514"/>
                    <a:pt x="4824" y="2423848"/>
                    <a:pt x="3810" y="2059504"/>
                  </a:cubicBezTo>
                  <a:cubicBezTo>
                    <a:pt x="3810" y="2058340"/>
                    <a:pt x="3810" y="2057176"/>
                    <a:pt x="3810" y="2056011"/>
                  </a:cubicBezTo>
                  <a:close/>
                </a:path>
              </a:pathLst>
            </a:custGeom>
            <a:blipFill>
              <a:blip r:embed="rId9">
                <a:alphaModFix amt="38000"/>
              </a:blip>
              <a:stretch>
                <a:fillRect l="-26605" t="-26" r="-26616" b="-31"/>
              </a:stretch>
            </a:blipFill>
          </p:spPr>
          <p:txBody>
            <a:bodyPr/>
            <a:lstStyle/>
            <a:p>
              <a:endParaRPr lang="fr-FR"/>
            </a:p>
          </p:txBody>
        </p:sp>
      </p:grpSp>
      <p:sp>
        <p:nvSpPr>
          <p:cNvPr id="26" name="TextBox 26"/>
          <p:cNvSpPr txBox="1"/>
          <p:nvPr/>
        </p:nvSpPr>
        <p:spPr>
          <a:xfrm>
            <a:off x="628721" y="738503"/>
            <a:ext cx="16784338" cy="495300"/>
          </a:xfrm>
          <a:prstGeom prst="rect">
            <a:avLst/>
          </a:prstGeom>
        </p:spPr>
        <p:txBody>
          <a:bodyPr lIns="0" tIns="0" rIns="0" bIns="0" rtlCol="0" anchor="t">
            <a:spAutoFit/>
          </a:bodyPr>
          <a:lstStyle/>
          <a:p>
            <a:pPr algn="l">
              <a:lnSpc>
                <a:spcPts val="3990"/>
              </a:lnSpc>
            </a:pPr>
            <a:r>
              <a:rPr lang="en-US" sz="3200" b="1">
                <a:solidFill>
                  <a:srgbClr val="151617"/>
                </a:solidFill>
                <a:latin typeface="Montserrat Bold"/>
                <a:ea typeface="Montserrat Bold"/>
                <a:cs typeface="Montserrat Bold"/>
                <a:sym typeface="Montserrat Bold"/>
              </a:rPr>
              <a:t>2. Territorialisation : Duplication / Innovation</a:t>
            </a:r>
          </a:p>
        </p:txBody>
      </p:sp>
      <p:sp>
        <p:nvSpPr>
          <p:cNvPr id="27" name="TextBox 27"/>
          <p:cNvSpPr txBox="1"/>
          <p:nvPr/>
        </p:nvSpPr>
        <p:spPr>
          <a:xfrm>
            <a:off x="4027973" y="2032947"/>
            <a:ext cx="3381375" cy="441723"/>
          </a:xfrm>
          <a:prstGeom prst="rect">
            <a:avLst/>
          </a:prstGeom>
        </p:spPr>
        <p:txBody>
          <a:bodyPr lIns="0" tIns="0" rIns="0" bIns="0" rtlCol="0" anchor="t">
            <a:spAutoFit/>
          </a:bodyPr>
          <a:lstStyle/>
          <a:p>
            <a:pPr algn="l">
              <a:lnSpc>
                <a:spcPts val="3312"/>
              </a:lnSpc>
            </a:pPr>
            <a:r>
              <a:rPr lang="en-US" sz="2625" b="1">
                <a:solidFill>
                  <a:srgbClr val="151617"/>
                </a:solidFill>
                <a:latin typeface="Montserrat Bold"/>
                <a:ea typeface="Montserrat Bold"/>
                <a:cs typeface="Montserrat Bold"/>
                <a:sym typeface="Montserrat Bold"/>
              </a:rPr>
              <a:t>Standardisation</a:t>
            </a:r>
          </a:p>
        </p:txBody>
      </p:sp>
      <p:sp>
        <p:nvSpPr>
          <p:cNvPr id="28" name="TextBox 28"/>
          <p:cNvSpPr txBox="1"/>
          <p:nvPr/>
        </p:nvSpPr>
        <p:spPr>
          <a:xfrm>
            <a:off x="4016880" y="2522702"/>
            <a:ext cx="8817579" cy="519937"/>
          </a:xfrm>
          <a:prstGeom prst="rect">
            <a:avLst/>
          </a:prstGeom>
        </p:spPr>
        <p:txBody>
          <a:bodyPr lIns="0" tIns="0" rIns="0" bIns="0" rtlCol="0" anchor="t">
            <a:spAutoFit/>
          </a:bodyPr>
          <a:lstStyle/>
          <a:p>
            <a:pPr algn="l">
              <a:lnSpc>
                <a:spcPts val="3386"/>
              </a:lnSpc>
            </a:pPr>
            <a:r>
              <a:rPr lang="en-US" sz="2131">
                <a:solidFill>
                  <a:srgbClr val="151617"/>
                </a:solidFill>
                <a:latin typeface="Arimo"/>
                <a:ea typeface="Arimo"/>
                <a:cs typeface="Arimo"/>
                <a:sym typeface="Arimo"/>
              </a:rPr>
              <a:t>Répertoire d'action standardisé malgré l'ambition d'ancrage local</a:t>
            </a:r>
          </a:p>
        </p:txBody>
      </p:sp>
      <p:sp>
        <p:nvSpPr>
          <p:cNvPr id="29" name="TextBox 29"/>
          <p:cNvSpPr txBox="1"/>
          <p:nvPr/>
        </p:nvSpPr>
        <p:spPr>
          <a:xfrm>
            <a:off x="3993172" y="4945820"/>
            <a:ext cx="3392468" cy="443109"/>
          </a:xfrm>
          <a:prstGeom prst="rect">
            <a:avLst/>
          </a:prstGeom>
        </p:spPr>
        <p:txBody>
          <a:bodyPr lIns="0" tIns="0" rIns="0" bIns="0" rtlCol="0" anchor="t">
            <a:spAutoFit/>
          </a:bodyPr>
          <a:lstStyle/>
          <a:p>
            <a:pPr algn="l">
              <a:lnSpc>
                <a:spcPts val="3323"/>
              </a:lnSpc>
            </a:pPr>
            <a:r>
              <a:rPr lang="en-US" sz="2633" b="1">
                <a:solidFill>
                  <a:srgbClr val="151617"/>
                </a:solidFill>
                <a:latin typeface="Montserrat Bold"/>
                <a:ea typeface="Montserrat Bold"/>
                <a:cs typeface="Montserrat Bold"/>
                <a:sym typeface="Montserrat Bold"/>
              </a:rPr>
              <a:t>"Fast-politique"</a:t>
            </a:r>
          </a:p>
        </p:txBody>
      </p:sp>
      <p:sp>
        <p:nvSpPr>
          <p:cNvPr id="30" name="TextBox 30"/>
          <p:cNvSpPr txBox="1"/>
          <p:nvPr/>
        </p:nvSpPr>
        <p:spPr>
          <a:xfrm>
            <a:off x="4027973" y="5322254"/>
            <a:ext cx="7992778" cy="821631"/>
          </a:xfrm>
          <a:prstGeom prst="rect">
            <a:avLst/>
          </a:prstGeom>
        </p:spPr>
        <p:txBody>
          <a:bodyPr lIns="0" tIns="0" rIns="0" bIns="0" rtlCol="0" anchor="t">
            <a:spAutoFit/>
          </a:bodyPr>
          <a:lstStyle/>
          <a:p>
            <a:pPr algn="l">
              <a:lnSpc>
                <a:spcPts val="3386"/>
              </a:lnSpc>
            </a:pPr>
            <a:r>
              <a:rPr lang="en-US" sz="2131">
                <a:solidFill>
                  <a:srgbClr val="151617"/>
                </a:solidFill>
                <a:latin typeface="Arimo"/>
                <a:ea typeface="Arimo"/>
                <a:cs typeface="Arimo"/>
                <a:sym typeface="Arimo"/>
              </a:rPr>
              <a:t>Valorisation de réalisations rapides au détriment des temporalités éducatives</a:t>
            </a:r>
          </a:p>
        </p:txBody>
      </p:sp>
      <p:sp>
        <p:nvSpPr>
          <p:cNvPr id="31" name="TextBox 31"/>
          <p:cNvSpPr txBox="1"/>
          <p:nvPr/>
        </p:nvSpPr>
        <p:spPr>
          <a:xfrm>
            <a:off x="4027973" y="3454961"/>
            <a:ext cx="3392468" cy="443109"/>
          </a:xfrm>
          <a:prstGeom prst="rect">
            <a:avLst/>
          </a:prstGeom>
        </p:spPr>
        <p:txBody>
          <a:bodyPr lIns="0" tIns="0" rIns="0" bIns="0" rtlCol="0" anchor="t">
            <a:spAutoFit/>
          </a:bodyPr>
          <a:lstStyle/>
          <a:p>
            <a:pPr algn="l">
              <a:lnSpc>
                <a:spcPts val="3323"/>
              </a:lnSpc>
            </a:pPr>
            <a:r>
              <a:rPr lang="en-US" sz="2633" b="1">
                <a:solidFill>
                  <a:srgbClr val="151617"/>
                </a:solidFill>
                <a:latin typeface="Montserrat Bold"/>
                <a:ea typeface="Montserrat Bold"/>
                <a:cs typeface="Montserrat Bold"/>
                <a:sym typeface="Montserrat Bold"/>
              </a:rPr>
              <a:t>Fragmentation</a:t>
            </a:r>
          </a:p>
        </p:txBody>
      </p:sp>
      <p:sp>
        <p:nvSpPr>
          <p:cNvPr id="32" name="TextBox 32"/>
          <p:cNvSpPr txBox="1"/>
          <p:nvPr/>
        </p:nvSpPr>
        <p:spPr>
          <a:xfrm>
            <a:off x="3993172" y="3831395"/>
            <a:ext cx="7785372" cy="821631"/>
          </a:xfrm>
          <a:prstGeom prst="rect">
            <a:avLst/>
          </a:prstGeom>
        </p:spPr>
        <p:txBody>
          <a:bodyPr lIns="0" tIns="0" rIns="0" bIns="0" rtlCol="0" anchor="t">
            <a:spAutoFit/>
          </a:bodyPr>
          <a:lstStyle/>
          <a:p>
            <a:pPr algn="l">
              <a:lnSpc>
                <a:spcPts val="3386"/>
              </a:lnSpc>
            </a:pPr>
            <a:r>
              <a:rPr lang="en-US" sz="2131">
                <a:solidFill>
                  <a:srgbClr val="151617"/>
                </a:solidFill>
                <a:latin typeface="Arimo"/>
                <a:ea typeface="Arimo"/>
                <a:cs typeface="Arimo"/>
                <a:sym typeface="Arimo"/>
              </a:rPr>
              <a:t>Empilement de projets sans articulation avec les politiques de droit commun</a:t>
            </a:r>
          </a:p>
        </p:txBody>
      </p:sp>
      <p:sp>
        <p:nvSpPr>
          <p:cNvPr id="33" name="TextBox 33"/>
          <p:cNvSpPr txBox="1"/>
          <p:nvPr/>
        </p:nvSpPr>
        <p:spPr>
          <a:xfrm>
            <a:off x="1028761" y="7028661"/>
            <a:ext cx="10749783" cy="1834218"/>
          </a:xfrm>
          <a:prstGeom prst="rect">
            <a:avLst/>
          </a:prstGeom>
        </p:spPr>
        <p:txBody>
          <a:bodyPr lIns="0" tIns="0" rIns="0" bIns="0" rtlCol="0" anchor="t">
            <a:spAutoFit/>
          </a:bodyPr>
          <a:lstStyle/>
          <a:p>
            <a:pPr algn="l">
              <a:lnSpc>
                <a:spcPts val="4128"/>
              </a:lnSpc>
            </a:pPr>
            <a:r>
              <a:rPr lang="en-US" sz="2599" b="1">
                <a:solidFill>
                  <a:srgbClr val="151617"/>
                </a:solidFill>
                <a:latin typeface="Arimo Bold"/>
                <a:ea typeface="Arimo Bold"/>
                <a:cs typeface="Arimo Bold"/>
                <a:sym typeface="Arimo Bold"/>
              </a:rPr>
              <a:t>Paradoxe </a:t>
            </a:r>
            <a:r>
              <a:rPr lang="en-US" sz="2599">
                <a:solidFill>
                  <a:srgbClr val="151617"/>
                </a:solidFill>
                <a:latin typeface="Arimo"/>
                <a:ea typeface="Arimo"/>
                <a:cs typeface="Arimo"/>
                <a:sym typeface="Arimo"/>
              </a:rPr>
              <a:t>: </a:t>
            </a:r>
          </a:p>
          <a:p>
            <a:pPr algn="l">
              <a:lnSpc>
                <a:spcPts val="3494"/>
              </a:lnSpc>
            </a:pPr>
            <a:r>
              <a:rPr lang="en-US" sz="2199">
                <a:solidFill>
                  <a:srgbClr val="151617"/>
                </a:solidFill>
                <a:latin typeface="Arimo"/>
                <a:ea typeface="Arimo"/>
                <a:cs typeface="Arimo"/>
                <a:sym typeface="Arimo"/>
              </a:rPr>
              <a:t>Alors que la cité éducative est pensée comme un dispositif ancré dans les spécificités et besoins locaux on observe une forme de duplication des projets dans divers territoires, sans adaptation réelle aux contextes locaux.</a:t>
            </a:r>
          </a:p>
        </p:txBody>
      </p:sp>
      <p:sp>
        <p:nvSpPr>
          <p:cNvPr id="34" name="TextBox 34"/>
          <p:cNvSpPr txBox="1"/>
          <p:nvPr/>
        </p:nvSpPr>
        <p:spPr>
          <a:xfrm>
            <a:off x="3595696" y="9472169"/>
            <a:ext cx="10036387" cy="401056"/>
          </a:xfrm>
          <a:prstGeom prst="rect">
            <a:avLst/>
          </a:prstGeom>
        </p:spPr>
        <p:txBody>
          <a:bodyPr lIns="0" tIns="0" rIns="0" bIns="0" rtlCol="0" anchor="t">
            <a:spAutoFit/>
          </a:bodyPr>
          <a:lstStyle/>
          <a:p>
            <a:pPr algn="l">
              <a:lnSpc>
                <a:spcPts val="3386"/>
              </a:lnSpc>
            </a:pPr>
            <a:r>
              <a:rPr lang="en-US" sz="2131">
                <a:solidFill>
                  <a:srgbClr val="151617"/>
                </a:solidFill>
                <a:latin typeface="Arimo"/>
                <a:ea typeface="Arimo"/>
                <a:cs typeface="Arimo"/>
                <a:sym typeface="Arimo"/>
              </a:rPr>
              <a:t>Eloignement des publics qui rencontrent des vulnérabilités cumulées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487"/>
            <a:ext cx="18288000" cy="10354487"/>
            <a:chOff x="0" y="0"/>
            <a:chExt cx="24384000" cy="13805983"/>
          </a:xfrm>
        </p:grpSpPr>
        <p:sp>
          <p:nvSpPr>
            <p:cNvPr id="3" name="Freeform 3"/>
            <p:cNvSpPr/>
            <p:nvPr/>
          </p:nvSpPr>
          <p:spPr>
            <a:xfrm>
              <a:off x="0" y="0"/>
              <a:ext cx="24384000" cy="13805982"/>
            </a:xfrm>
            <a:custGeom>
              <a:avLst/>
              <a:gdLst/>
              <a:ahLst/>
              <a:cxnLst/>
              <a:rect l="l" t="t" r="r" b="b"/>
              <a:pathLst>
                <a:path w="24384000" h="13805982">
                  <a:moveTo>
                    <a:pt x="0" y="0"/>
                  </a:moveTo>
                  <a:lnTo>
                    <a:pt x="24384000" y="0"/>
                  </a:lnTo>
                  <a:lnTo>
                    <a:pt x="24384000" y="13805982"/>
                  </a:lnTo>
                  <a:lnTo>
                    <a:pt x="0" y="13805982"/>
                  </a:lnTo>
                  <a:close/>
                </a:path>
              </a:pathLst>
            </a:custGeom>
            <a:solidFill>
              <a:srgbClr val="F8ECE4"/>
            </a:solidFill>
          </p:spPr>
          <p:txBody>
            <a:bodyPr/>
            <a:lstStyle/>
            <a:p>
              <a:endParaRPr lang="fr-FR"/>
            </a:p>
          </p:txBody>
        </p:sp>
      </p:grpSp>
      <p:grpSp>
        <p:nvGrpSpPr>
          <p:cNvPr id="4" name="Group 4"/>
          <p:cNvGrpSpPr/>
          <p:nvPr/>
        </p:nvGrpSpPr>
        <p:grpSpPr>
          <a:xfrm>
            <a:off x="2965255" y="3323996"/>
            <a:ext cx="2776092" cy="1121365"/>
            <a:chOff x="0" y="0"/>
            <a:chExt cx="731152" cy="295339"/>
          </a:xfrm>
        </p:grpSpPr>
        <p:sp>
          <p:nvSpPr>
            <p:cNvPr id="5" name="Freeform 5"/>
            <p:cNvSpPr/>
            <p:nvPr/>
          </p:nvSpPr>
          <p:spPr>
            <a:xfrm>
              <a:off x="0" y="0"/>
              <a:ext cx="731152" cy="295339"/>
            </a:xfrm>
            <a:custGeom>
              <a:avLst/>
              <a:gdLst/>
              <a:ahLst/>
              <a:cxnLst/>
              <a:rect l="l" t="t" r="r" b="b"/>
              <a:pathLst>
                <a:path w="731152" h="295339">
                  <a:moveTo>
                    <a:pt x="0" y="0"/>
                  </a:moveTo>
                  <a:lnTo>
                    <a:pt x="731152" y="0"/>
                  </a:lnTo>
                  <a:lnTo>
                    <a:pt x="731152" y="295339"/>
                  </a:lnTo>
                  <a:lnTo>
                    <a:pt x="0" y="295339"/>
                  </a:lnTo>
                  <a:close/>
                </a:path>
              </a:pathLst>
            </a:custGeom>
            <a:solidFill>
              <a:srgbClr val="E3966A"/>
            </a:solidFill>
          </p:spPr>
          <p:txBody>
            <a:bodyPr/>
            <a:lstStyle/>
            <a:p>
              <a:endParaRPr lang="fr-FR"/>
            </a:p>
          </p:txBody>
        </p:sp>
        <p:sp>
          <p:nvSpPr>
            <p:cNvPr id="6" name="TextBox 6"/>
            <p:cNvSpPr txBox="1"/>
            <p:nvPr/>
          </p:nvSpPr>
          <p:spPr>
            <a:xfrm>
              <a:off x="0" y="-85725"/>
              <a:ext cx="731152" cy="381064"/>
            </a:xfrm>
            <a:prstGeom prst="rect">
              <a:avLst/>
            </a:prstGeom>
          </p:spPr>
          <p:txBody>
            <a:bodyPr lIns="50800" tIns="50800" rIns="50800" bIns="50800" rtlCol="0" anchor="ctr"/>
            <a:lstStyle/>
            <a:p>
              <a:pPr algn="ctr">
                <a:lnSpc>
                  <a:spcPts val="2875"/>
                </a:lnSpc>
              </a:pPr>
              <a:endParaRPr/>
            </a:p>
          </p:txBody>
        </p:sp>
      </p:grpSp>
      <p:grpSp>
        <p:nvGrpSpPr>
          <p:cNvPr id="7" name="Group 7"/>
          <p:cNvGrpSpPr/>
          <p:nvPr/>
        </p:nvGrpSpPr>
        <p:grpSpPr>
          <a:xfrm>
            <a:off x="2965255" y="3300596"/>
            <a:ext cx="14284489" cy="24686"/>
            <a:chOff x="0" y="0"/>
            <a:chExt cx="14697386" cy="25400"/>
          </a:xfrm>
        </p:grpSpPr>
        <p:sp>
          <p:nvSpPr>
            <p:cNvPr id="8" name="Freeform 8"/>
            <p:cNvSpPr/>
            <p:nvPr/>
          </p:nvSpPr>
          <p:spPr>
            <a:xfrm>
              <a:off x="0" y="0"/>
              <a:ext cx="14697385" cy="25400"/>
            </a:xfrm>
            <a:custGeom>
              <a:avLst/>
              <a:gdLst/>
              <a:ahLst/>
              <a:cxnLst/>
              <a:rect l="l" t="t" r="r" b="b"/>
              <a:pathLst>
                <a:path w="14697385" h="25400">
                  <a:moveTo>
                    <a:pt x="0" y="12700"/>
                  </a:moveTo>
                  <a:cubicBezTo>
                    <a:pt x="0" y="5715"/>
                    <a:pt x="5840" y="0"/>
                    <a:pt x="12978" y="0"/>
                  </a:cubicBezTo>
                  <a:lnTo>
                    <a:pt x="14684408" y="0"/>
                  </a:lnTo>
                  <a:cubicBezTo>
                    <a:pt x="14691547" y="0"/>
                    <a:pt x="14697385" y="5715"/>
                    <a:pt x="14697385" y="12700"/>
                  </a:cubicBezTo>
                  <a:cubicBezTo>
                    <a:pt x="14697385" y="19685"/>
                    <a:pt x="14691547" y="25400"/>
                    <a:pt x="14684408" y="25400"/>
                  </a:cubicBezTo>
                  <a:lnTo>
                    <a:pt x="12978" y="25400"/>
                  </a:lnTo>
                  <a:cubicBezTo>
                    <a:pt x="5840" y="25400"/>
                    <a:pt x="0" y="19685"/>
                    <a:pt x="0" y="12700"/>
                  </a:cubicBezTo>
                  <a:close/>
                </a:path>
              </a:pathLst>
            </a:custGeom>
            <a:solidFill>
              <a:srgbClr val="151617"/>
            </a:solidFill>
          </p:spPr>
          <p:txBody>
            <a:bodyPr/>
            <a:lstStyle/>
            <a:p>
              <a:endParaRPr lang="fr-FR"/>
            </a:p>
          </p:txBody>
        </p:sp>
      </p:grpSp>
      <p:grpSp>
        <p:nvGrpSpPr>
          <p:cNvPr id="9" name="Group 9"/>
          <p:cNvGrpSpPr/>
          <p:nvPr/>
        </p:nvGrpSpPr>
        <p:grpSpPr>
          <a:xfrm>
            <a:off x="2965255" y="2179231"/>
            <a:ext cx="2776092" cy="1121365"/>
            <a:chOff x="0" y="0"/>
            <a:chExt cx="731152" cy="295339"/>
          </a:xfrm>
        </p:grpSpPr>
        <p:sp>
          <p:nvSpPr>
            <p:cNvPr id="10" name="Freeform 10"/>
            <p:cNvSpPr/>
            <p:nvPr/>
          </p:nvSpPr>
          <p:spPr>
            <a:xfrm>
              <a:off x="0" y="0"/>
              <a:ext cx="731152" cy="295339"/>
            </a:xfrm>
            <a:custGeom>
              <a:avLst/>
              <a:gdLst/>
              <a:ahLst/>
              <a:cxnLst/>
              <a:rect l="l" t="t" r="r" b="b"/>
              <a:pathLst>
                <a:path w="731152" h="295339">
                  <a:moveTo>
                    <a:pt x="0" y="0"/>
                  </a:moveTo>
                  <a:lnTo>
                    <a:pt x="731152" y="0"/>
                  </a:lnTo>
                  <a:lnTo>
                    <a:pt x="731152" y="295339"/>
                  </a:lnTo>
                  <a:lnTo>
                    <a:pt x="0" y="295339"/>
                  </a:lnTo>
                  <a:close/>
                </a:path>
              </a:pathLst>
            </a:custGeom>
            <a:solidFill>
              <a:srgbClr val="E3966A"/>
            </a:solidFill>
          </p:spPr>
          <p:txBody>
            <a:bodyPr/>
            <a:lstStyle/>
            <a:p>
              <a:endParaRPr lang="fr-FR"/>
            </a:p>
          </p:txBody>
        </p:sp>
        <p:sp>
          <p:nvSpPr>
            <p:cNvPr id="11" name="TextBox 11"/>
            <p:cNvSpPr txBox="1"/>
            <p:nvPr/>
          </p:nvSpPr>
          <p:spPr>
            <a:xfrm>
              <a:off x="0" y="-85725"/>
              <a:ext cx="731152" cy="381064"/>
            </a:xfrm>
            <a:prstGeom prst="rect">
              <a:avLst/>
            </a:prstGeom>
          </p:spPr>
          <p:txBody>
            <a:bodyPr lIns="50800" tIns="50800" rIns="50800" bIns="50800" rtlCol="0" anchor="ctr"/>
            <a:lstStyle/>
            <a:p>
              <a:pPr algn="ctr">
                <a:lnSpc>
                  <a:spcPts val="2875"/>
                </a:lnSpc>
              </a:pPr>
              <a:endParaRPr/>
            </a:p>
          </p:txBody>
        </p:sp>
      </p:grpSp>
      <p:sp>
        <p:nvSpPr>
          <p:cNvPr id="12" name="Freeform 12" descr="preencoded.png"/>
          <p:cNvSpPr/>
          <p:nvPr/>
        </p:nvSpPr>
        <p:spPr>
          <a:xfrm>
            <a:off x="4133779" y="2399257"/>
            <a:ext cx="439046" cy="519532"/>
          </a:xfrm>
          <a:custGeom>
            <a:avLst/>
            <a:gdLst/>
            <a:ahLst/>
            <a:cxnLst/>
            <a:rect l="l" t="t" r="r" b="b"/>
            <a:pathLst>
              <a:path w="439046" h="519532">
                <a:moveTo>
                  <a:pt x="0" y="0"/>
                </a:moveTo>
                <a:lnTo>
                  <a:pt x="439045" y="0"/>
                </a:lnTo>
                <a:lnTo>
                  <a:pt x="439045" y="519532"/>
                </a:lnTo>
                <a:lnTo>
                  <a:pt x="0" y="519532"/>
                </a:lnTo>
                <a:lnTo>
                  <a:pt x="0" y="0"/>
                </a:lnTo>
                <a:close/>
              </a:path>
            </a:pathLst>
          </a:custGeom>
          <a:blipFill>
            <a:blip r:embed="rId3"/>
            <a:stretch>
              <a:fillRect t="-2559" b="-2559"/>
            </a:stretch>
          </a:blipFill>
        </p:spPr>
        <p:txBody>
          <a:bodyPr/>
          <a:lstStyle/>
          <a:p>
            <a:endParaRPr lang="fr-FR"/>
          </a:p>
        </p:txBody>
      </p:sp>
      <p:sp>
        <p:nvSpPr>
          <p:cNvPr id="13" name="Freeform 13" descr="preencoded.png"/>
          <p:cNvSpPr/>
          <p:nvPr/>
        </p:nvSpPr>
        <p:spPr>
          <a:xfrm>
            <a:off x="4133585" y="3614463"/>
            <a:ext cx="457794" cy="541718"/>
          </a:xfrm>
          <a:custGeom>
            <a:avLst/>
            <a:gdLst/>
            <a:ahLst/>
            <a:cxnLst/>
            <a:rect l="l" t="t" r="r" b="b"/>
            <a:pathLst>
              <a:path w="457794" h="541718">
                <a:moveTo>
                  <a:pt x="0" y="0"/>
                </a:moveTo>
                <a:lnTo>
                  <a:pt x="457794" y="0"/>
                </a:lnTo>
                <a:lnTo>
                  <a:pt x="457794" y="541717"/>
                </a:lnTo>
                <a:lnTo>
                  <a:pt x="0" y="541717"/>
                </a:lnTo>
                <a:lnTo>
                  <a:pt x="0" y="0"/>
                </a:lnTo>
                <a:close/>
              </a:path>
            </a:pathLst>
          </a:custGeom>
          <a:blipFill>
            <a:blip r:embed="rId4"/>
            <a:stretch>
              <a:fillRect t="-2559" b="-2559"/>
            </a:stretch>
          </a:blipFill>
        </p:spPr>
        <p:txBody>
          <a:bodyPr/>
          <a:lstStyle/>
          <a:p>
            <a:endParaRPr lang="fr-FR"/>
          </a:p>
        </p:txBody>
      </p:sp>
      <p:grpSp>
        <p:nvGrpSpPr>
          <p:cNvPr id="14" name="Group 14"/>
          <p:cNvGrpSpPr/>
          <p:nvPr/>
        </p:nvGrpSpPr>
        <p:grpSpPr>
          <a:xfrm>
            <a:off x="2974780" y="4468622"/>
            <a:ext cx="2776092" cy="1121365"/>
            <a:chOff x="0" y="0"/>
            <a:chExt cx="731152" cy="295339"/>
          </a:xfrm>
        </p:grpSpPr>
        <p:sp>
          <p:nvSpPr>
            <p:cNvPr id="15" name="Freeform 15"/>
            <p:cNvSpPr/>
            <p:nvPr/>
          </p:nvSpPr>
          <p:spPr>
            <a:xfrm>
              <a:off x="0" y="0"/>
              <a:ext cx="731152" cy="295339"/>
            </a:xfrm>
            <a:custGeom>
              <a:avLst/>
              <a:gdLst/>
              <a:ahLst/>
              <a:cxnLst/>
              <a:rect l="l" t="t" r="r" b="b"/>
              <a:pathLst>
                <a:path w="731152" h="295339">
                  <a:moveTo>
                    <a:pt x="0" y="0"/>
                  </a:moveTo>
                  <a:lnTo>
                    <a:pt x="731152" y="0"/>
                  </a:lnTo>
                  <a:lnTo>
                    <a:pt x="731152" y="295339"/>
                  </a:lnTo>
                  <a:lnTo>
                    <a:pt x="0" y="295339"/>
                  </a:lnTo>
                  <a:close/>
                </a:path>
              </a:pathLst>
            </a:custGeom>
            <a:solidFill>
              <a:srgbClr val="E3966A"/>
            </a:solidFill>
          </p:spPr>
          <p:txBody>
            <a:bodyPr/>
            <a:lstStyle/>
            <a:p>
              <a:endParaRPr lang="fr-FR"/>
            </a:p>
          </p:txBody>
        </p:sp>
        <p:sp>
          <p:nvSpPr>
            <p:cNvPr id="16" name="TextBox 16"/>
            <p:cNvSpPr txBox="1"/>
            <p:nvPr/>
          </p:nvSpPr>
          <p:spPr>
            <a:xfrm>
              <a:off x="0" y="-85725"/>
              <a:ext cx="731152" cy="381064"/>
            </a:xfrm>
            <a:prstGeom prst="rect">
              <a:avLst/>
            </a:prstGeom>
          </p:spPr>
          <p:txBody>
            <a:bodyPr lIns="50800" tIns="50800" rIns="50800" bIns="50800" rtlCol="0" anchor="ctr"/>
            <a:lstStyle/>
            <a:p>
              <a:pPr algn="ctr">
                <a:lnSpc>
                  <a:spcPts val="2875"/>
                </a:lnSpc>
              </a:pPr>
              <a:endParaRPr/>
            </a:p>
          </p:txBody>
        </p:sp>
      </p:grpSp>
      <p:sp>
        <p:nvSpPr>
          <p:cNvPr id="17" name="Freeform 17" descr="preencoded.png"/>
          <p:cNvSpPr/>
          <p:nvPr/>
        </p:nvSpPr>
        <p:spPr>
          <a:xfrm>
            <a:off x="4172138" y="4780005"/>
            <a:ext cx="419242" cy="496097"/>
          </a:xfrm>
          <a:custGeom>
            <a:avLst/>
            <a:gdLst/>
            <a:ahLst/>
            <a:cxnLst/>
            <a:rect l="l" t="t" r="r" b="b"/>
            <a:pathLst>
              <a:path w="419242" h="496097">
                <a:moveTo>
                  <a:pt x="0" y="0"/>
                </a:moveTo>
                <a:lnTo>
                  <a:pt x="419241" y="0"/>
                </a:lnTo>
                <a:lnTo>
                  <a:pt x="419241" y="496098"/>
                </a:lnTo>
                <a:lnTo>
                  <a:pt x="0" y="496098"/>
                </a:lnTo>
                <a:lnTo>
                  <a:pt x="0" y="0"/>
                </a:lnTo>
                <a:close/>
              </a:path>
            </a:pathLst>
          </a:custGeom>
          <a:blipFill>
            <a:blip r:embed="rId5"/>
            <a:stretch>
              <a:fillRect t="-2559" b="-2559"/>
            </a:stretch>
          </a:blipFill>
        </p:spPr>
        <p:txBody>
          <a:bodyPr/>
          <a:lstStyle/>
          <a:p>
            <a:endParaRPr lang="fr-FR"/>
          </a:p>
        </p:txBody>
      </p:sp>
      <p:grpSp>
        <p:nvGrpSpPr>
          <p:cNvPr id="18" name="Group 18"/>
          <p:cNvGrpSpPr/>
          <p:nvPr/>
        </p:nvGrpSpPr>
        <p:grpSpPr>
          <a:xfrm>
            <a:off x="2965255" y="4445360"/>
            <a:ext cx="14284489" cy="24686"/>
            <a:chOff x="0" y="0"/>
            <a:chExt cx="14697386" cy="25400"/>
          </a:xfrm>
        </p:grpSpPr>
        <p:sp>
          <p:nvSpPr>
            <p:cNvPr id="19" name="Freeform 19"/>
            <p:cNvSpPr/>
            <p:nvPr/>
          </p:nvSpPr>
          <p:spPr>
            <a:xfrm>
              <a:off x="0" y="0"/>
              <a:ext cx="14697385" cy="25400"/>
            </a:xfrm>
            <a:custGeom>
              <a:avLst/>
              <a:gdLst/>
              <a:ahLst/>
              <a:cxnLst/>
              <a:rect l="l" t="t" r="r" b="b"/>
              <a:pathLst>
                <a:path w="14697385" h="25400">
                  <a:moveTo>
                    <a:pt x="0" y="12700"/>
                  </a:moveTo>
                  <a:cubicBezTo>
                    <a:pt x="0" y="5715"/>
                    <a:pt x="5840" y="0"/>
                    <a:pt x="12978" y="0"/>
                  </a:cubicBezTo>
                  <a:lnTo>
                    <a:pt x="14684408" y="0"/>
                  </a:lnTo>
                  <a:cubicBezTo>
                    <a:pt x="14691547" y="0"/>
                    <a:pt x="14697385" y="5715"/>
                    <a:pt x="14697385" y="12700"/>
                  </a:cubicBezTo>
                  <a:cubicBezTo>
                    <a:pt x="14697385" y="19685"/>
                    <a:pt x="14691547" y="25400"/>
                    <a:pt x="14684408" y="25400"/>
                  </a:cubicBezTo>
                  <a:lnTo>
                    <a:pt x="12978" y="25400"/>
                  </a:lnTo>
                  <a:cubicBezTo>
                    <a:pt x="5840" y="25400"/>
                    <a:pt x="0" y="19685"/>
                    <a:pt x="0" y="12700"/>
                  </a:cubicBezTo>
                  <a:close/>
                </a:path>
              </a:pathLst>
            </a:custGeom>
            <a:solidFill>
              <a:srgbClr val="151617"/>
            </a:solidFill>
          </p:spPr>
          <p:txBody>
            <a:bodyPr/>
            <a:lstStyle/>
            <a:p>
              <a:endParaRPr lang="fr-FR"/>
            </a:p>
          </p:txBody>
        </p:sp>
      </p:grpSp>
      <p:grpSp>
        <p:nvGrpSpPr>
          <p:cNvPr id="20" name="Group 20"/>
          <p:cNvGrpSpPr/>
          <p:nvPr/>
        </p:nvGrpSpPr>
        <p:grpSpPr>
          <a:xfrm>
            <a:off x="2974780" y="5589986"/>
            <a:ext cx="14284489" cy="24686"/>
            <a:chOff x="0" y="0"/>
            <a:chExt cx="14697386" cy="25400"/>
          </a:xfrm>
        </p:grpSpPr>
        <p:sp>
          <p:nvSpPr>
            <p:cNvPr id="21" name="Freeform 21"/>
            <p:cNvSpPr/>
            <p:nvPr/>
          </p:nvSpPr>
          <p:spPr>
            <a:xfrm>
              <a:off x="0" y="0"/>
              <a:ext cx="14697385" cy="25400"/>
            </a:xfrm>
            <a:custGeom>
              <a:avLst/>
              <a:gdLst/>
              <a:ahLst/>
              <a:cxnLst/>
              <a:rect l="l" t="t" r="r" b="b"/>
              <a:pathLst>
                <a:path w="14697385" h="25400">
                  <a:moveTo>
                    <a:pt x="0" y="12700"/>
                  </a:moveTo>
                  <a:cubicBezTo>
                    <a:pt x="0" y="5715"/>
                    <a:pt x="5840" y="0"/>
                    <a:pt x="12978" y="0"/>
                  </a:cubicBezTo>
                  <a:lnTo>
                    <a:pt x="14684408" y="0"/>
                  </a:lnTo>
                  <a:cubicBezTo>
                    <a:pt x="14691547" y="0"/>
                    <a:pt x="14697385" y="5715"/>
                    <a:pt x="14697385" y="12700"/>
                  </a:cubicBezTo>
                  <a:cubicBezTo>
                    <a:pt x="14697385" y="19685"/>
                    <a:pt x="14691547" y="25400"/>
                    <a:pt x="14684408" y="25400"/>
                  </a:cubicBezTo>
                  <a:lnTo>
                    <a:pt x="12978" y="25400"/>
                  </a:lnTo>
                  <a:cubicBezTo>
                    <a:pt x="5840" y="25400"/>
                    <a:pt x="0" y="19685"/>
                    <a:pt x="0" y="12700"/>
                  </a:cubicBezTo>
                  <a:close/>
                </a:path>
              </a:pathLst>
            </a:custGeom>
            <a:solidFill>
              <a:srgbClr val="151617"/>
            </a:solidFill>
          </p:spPr>
          <p:txBody>
            <a:bodyPr/>
            <a:lstStyle/>
            <a:p>
              <a:endParaRPr lang="fr-FR"/>
            </a:p>
          </p:txBody>
        </p:sp>
      </p:grpSp>
      <p:sp>
        <p:nvSpPr>
          <p:cNvPr id="22" name="AutoShape 22"/>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grpSp>
        <p:nvGrpSpPr>
          <p:cNvPr id="23" name="Group 23"/>
          <p:cNvGrpSpPr/>
          <p:nvPr/>
        </p:nvGrpSpPr>
        <p:grpSpPr>
          <a:xfrm>
            <a:off x="-72061" y="7449040"/>
            <a:ext cx="18847018" cy="3884210"/>
            <a:chOff x="0" y="0"/>
            <a:chExt cx="12825930" cy="2643315"/>
          </a:xfrm>
        </p:grpSpPr>
        <p:sp>
          <p:nvSpPr>
            <p:cNvPr id="24" name="Freeform 24"/>
            <p:cNvSpPr/>
            <p:nvPr/>
          </p:nvSpPr>
          <p:spPr>
            <a:xfrm>
              <a:off x="-102743" y="-211963"/>
              <a:ext cx="13157273" cy="2887409"/>
            </a:xfrm>
            <a:custGeom>
              <a:avLst/>
              <a:gdLst/>
              <a:ahLst/>
              <a:cxnLst/>
              <a:rect l="l" t="t" r="r" b="b"/>
              <a:pathLst>
                <a:path w="13157273" h="2887409">
                  <a:moveTo>
                    <a:pt x="12927903" y="2824187"/>
                  </a:moveTo>
                  <a:cubicBezTo>
                    <a:pt x="12786498" y="9525"/>
                    <a:pt x="13157273" y="690936"/>
                    <a:pt x="11453298" y="714745"/>
                  </a:cubicBezTo>
                  <a:cubicBezTo>
                    <a:pt x="11453298" y="715165"/>
                    <a:pt x="11453555" y="715445"/>
                    <a:pt x="11453811" y="716005"/>
                  </a:cubicBezTo>
                  <a:cubicBezTo>
                    <a:pt x="11453298" y="716425"/>
                    <a:pt x="11453042" y="715585"/>
                    <a:pt x="11452529" y="714745"/>
                  </a:cubicBezTo>
                  <a:cubicBezTo>
                    <a:pt x="11396069" y="715445"/>
                    <a:pt x="11337301" y="715585"/>
                    <a:pt x="11275966" y="715025"/>
                  </a:cubicBezTo>
                  <a:cubicBezTo>
                    <a:pt x="10713943" y="785190"/>
                    <a:pt x="11322929" y="847093"/>
                    <a:pt x="10278439" y="704801"/>
                  </a:cubicBezTo>
                  <a:cubicBezTo>
                    <a:pt x="10216334" y="751578"/>
                    <a:pt x="9690753" y="652562"/>
                    <a:pt x="9575269" y="592761"/>
                  </a:cubicBezTo>
                  <a:cubicBezTo>
                    <a:pt x="9445156" y="645560"/>
                    <a:pt x="8801269" y="636316"/>
                    <a:pt x="8442241" y="574134"/>
                  </a:cubicBezTo>
                  <a:cubicBezTo>
                    <a:pt x="8443011" y="574974"/>
                    <a:pt x="8442754" y="576375"/>
                    <a:pt x="8440957" y="578896"/>
                  </a:cubicBezTo>
                  <a:cubicBezTo>
                    <a:pt x="8437621" y="578195"/>
                    <a:pt x="8433772" y="581557"/>
                    <a:pt x="8433002" y="573574"/>
                  </a:cubicBezTo>
                  <a:cubicBezTo>
                    <a:pt x="8434029" y="573714"/>
                    <a:pt x="8435825" y="573434"/>
                    <a:pt x="8437365" y="573294"/>
                  </a:cubicBezTo>
                  <a:cubicBezTo>
                    <a:pt x="8361916" y="559989"/>
                    <a:pt x="8299040" y="544443"/>
                    <a:pt x="8256953" y="526517"/>
                  </a:cubicBezTo>
                  <a:cubicBezTo>
                    <a:pt x="7519138" y="672029"/>
                    <a:pt x="8220511" y="863478"/>
                    <a:pt x="6861391" y="630994"/>
                  </a:cubicBezTo>
                  <a:cubicBezTo>
                    <a:pt x="5911597" y="812360"/>
                    <a:pt x="5750946" y="493885"/>
                    <a:pt x="5220232" y="595702"/>
                  </a:cubicBezTo>
                  <a:cubicBezTo>
                    <a:pt x="4738791" y="456491"/>
                    <a:pt x="4245032" y="478339"/>
                    <a:pt x="3709443" y="452850"/>
                  </a:cubicBezTo>
                  <a:cubicBezTo>
                    <a:pt x="3664276" y="406353"/>
                    <a:pt x="3626037" y="379604"/>
                    <a:pt x="3588826" y="366719"/>
                  </a:cubicBezTo>
                  <a:cubicBezTo>
                    <a:pt x="3589082" y="367839"/>
                    <a:pt x="3589082" y="368820"/>
                    <a:pt x="3588056" y="366439"/>
                  </a:cubicBezTo>
                  <a:cubicBezTo>
                    <a:pt x="3470262" y="326104"/>
                    <a:pt x="3358627" y="423579"/>
                    <a:pt x="3051183" y="481000"/>
                  </a:cubicBezTo>
                  <a:cubicBezTo>
                    <a:pt x="2985742" y="459713"/>
                    <a:pt x="2933389" y="445147"/>
                    <a:pt x="2887708" y="435204"/>
                  </a:cubicBezTo>
                  <a:lnTo>
                    <a:pt x="2887452" y="435204"/>
                  </a:lnTo>
                  <a:lnTo>
                    <a:pt x="2887195" y="435064"/>
                  </a:lnTo>
                  <a:cubicBezTo>
                    <a:pt x="2711146" y="396550"/>
                    <a:pt x="2635696" y="428481"/>
                    <a:pt x="2300022" y="425540"/>
                  </a:cubicBezTo>
                  <a:cubicBezTo>
                    <a:pt x="2048267" y="376102"/>
                    <a:pt x="1878377" y="538841"/>
                    <a:pt x="1399759" y="370500"/>
                  </a:cubicBezTo>
                  <a:cubicBezTo>
                    <a:pt x="1247063" y="366579"/>
                    <a:pt x="1346379" y="300335"/>
                    <a:pt x="900097" y="297254"/>
                  </a:cubicBezTo>
                  <a:cubicBezTo>
                    <a:pt x="699411" y="257059"/>
                    <a:pt x="614723" y="233811"/>
                    <a:pt x="482558" y="227929"/>
                  </a:cubicBezTo>
                  <a:cubicBezTo>
                    <a:pt x="482558" y="228069"/>
                    <a:pt x="482558" y="228069"/>
                    <a:pt x="482558" y="228209"/>
                  </a:cubicBezTo>
                  <a:cubicBezTo>
                    <a:pt x="482301" y="228489"/>
                    <a:pt x="482301" y="228209"/>
                    <a:pt x="482044" y="227789"/>
                  </a:cubicBezTo>
                  <a:cubicBezTo>
                    <a:pt x="432514" y="225688"/>
                    <a:pt x="376825" y="225828"/>
                    <a:pt x="305482" y="228489"/>
                  </a:cubicBezTo>
                  <a:cubicBezTo>
                    <a:pt x="0" y="0"/>
                    <a:pt x="236961" y="2648564"/>
                    <a:pt x="224386" y="2847576"/>
                  </a:cubicBezTo>
                  <a:cubicBezTo>
                    <a:pt x="982476" y="2826428"/>
                    <a:pt x="12987346" y="2887409"/>
                    <a:pt x="12927903" y="2824187"/>
                  </a:cubicBezTo>
                  <a:close/>
                  <a:moveTo>
                    <a:pt x="1094624" y="314060"/>
                  </a:moveTo>
                  <a:cubicBezTo>
                    <a:pt x="1093084" y="314200"/>
                    <a:pt x="1093341" y="307758"/>
                    <a:pt x="1094624" y="314060"/>
                  </a:cubicBezTo>
                  <a:close/>
                </a:path>
              </a:pathLst>
            </a:custGeom>
            <a:blipFill>
              <a:blip r:embed="rId6">
                <a:alphaModFix amt="27000"/>
              </a:blip>
              <a:stretch>
                <a:fillRect l="-358" t="-86699" r="-5" b="-86656"/>
              </a:stretch>
            </a:blipFill>
          </p:spPr>
          <p:txBody>
            <a:bodyPr/>
            <a:lstStyle/>
            <a:p>
              <a:endParaRPr lang="fr-FR"/>
            </a:p>
          </p:txBody>
        </p:sp>
      </p:grpSp>
      <p:sp>
        <p:nvSpPr>
          <p:cNvPr id="25" name="TextBox 25"/>
          <p:cNvSpPr txBox="1"/>
          <p:nvPr/>
        </p:nvSpPr>
        <p:spPr>
          <a:xfrm>
            <a:off x="649654" y="742801"/>
            <a:ext cx="16113324" cy="501267"/>
          </a:xfrm>
          <a:prstGeom prst="rect">
            <a:avLst/>
          </a:prstGeom>
        </p:spPr>
        <p:txBody>
          <a:bodyPr lIns="0" tIns="0" rIns="0" bIns="0" rtlCol="0" anchor="t">
            <a:spAutoFit/>
          </a:bodyPr>
          <a:lstStyle/>
          <a:p>
            <a:pPr algn="l">
              <a:lnSpc>
                <a:spcPts val="4018"/>
              </a:lnSpc>
            </a:pPr>
            <a:r>
              <a:rPr lang="en-US" sz="3200" b="1">
                <a:solidFill>
                  <a:srgbClr val="151617"/>
                </a:solidFill>
                <a:latin typeface="Montserrat Bold"/>
                <a:ea typeface="Montserrat Bold"/>
                <a:cs typeface="Montserrat Bold"/>
                <a:sym typeface="Montserrat Bold"/>
              </a:rPr>
              <a:t>3.1 Écarts entre publics ciblés et publics réels</a:t>
            </a:r>
          </a:p>
        </p:txBody>
      </p:sp>
      <p:sp>
        <p:nvSpPr>
          <p:cNvPr id="26" name="TextBox 26"/>
          <p:cNvSpPr txBox="1"/>
          <p:nvPr/>
        </p:nvSpPr>
        <p:spPr>
          <a:xfrm>
            <a:off x="5998448" y="2147663"/>
            <a:ext cx="3507967" cy="409550"/>
          </a:xfrm>
          <a:prstGeom prst="rect">
            <a:avLst/>
          </a:prstGeom>
        </p:spPr>
        <p:txBody>
          <a:bodyPr lIns="0" tIns="0" rIns="0" bIns="0" rtlCol="0" anchor="t">
            <a:spAutoFit/>
          </a:bodyPr>
          <a:lstStyle/>
          <a:p>
            <a:pPr algn="l">
              <a:lnSpc>
                <a:spcPts val="3374"/>
              </a:lnSpc>
            </a:pPr>
            <a:r>
              <a:rPr lang="en-US" sz="2687" b="1">
                <a:solidFill>
                  <a:srgbClr val="151617"/>
                </a:solidFill>
                <a:latin typeface="Montserrat Bold"/>
                <a:ea typeface="Montserrat Bold"/>
                <a:cs typeface="Montserrat Bold"/>
                <a:sym typeface="Montserrat Bold"/>
              </a:rPr>
              <a:t>Ambition affichée</a:t>
            </a:r>
          </a:p>
        </p:txBody>
      </p:sp>
      <p:sp>
        <p:nvSpPr>
          <p:cNvPr id="27" name="TextBox 27"/>
          <p:cNvSpPr txBox="1"/>
          <p:nvPr/>
        </p:nvSpPr>
        <p:spPr>
          <a:xfrm>
            <a:off x="6015750" y="2665583"/>
            <a:ext cx="8698590" cy="411163"/>
          </a:xfrm>
          <a:prstGeom prst="rect">
            <a:avLst/>
          </a:prstGeom>
        </p:spPr>
        <p:txBody>
          <a:bodyPr lIns="0" tIns="0" rIns="0" bIns="0" rtlCol="0" anchor="t">
            <a:spAutoFit/>
          </a:bodyPr>
          <a:lstStyle/>
          <a:p>
            <a:pPr algn="l">
              <a:lnSpc>
                <a:spcPts val="3437"/>
              </a:lnSpc>
            </a:pPr>
            <a:r>
              <a:rPr lang="en-US" sz="2125">
                <a:solidFill>
                  <a:srgbClr val="151617"/>
                </a:solidFill>
                <a:latin typeface="Arimo"/>
                <a:ea typeface="Arimo"/>
                <a:cs typeface="Arimo"/>
                <a:sym typeface="Arimo"/>
              </a:rPr>
              <a:t>Toucher tous les jeunes, particulièrement les plus vulnérables</a:t>
            </a:r>
          </a:p>
        </p:txBody>
      </p:sp>
      <p:sp>
        <p:nvSpPr>
          <p:cNvPr id="28" name="TextBox 28"/>
          <p:cNvSpPr txBox="1"/>
          <p:nvPr/>
        </p:nvSpPr>
        <p:spPr>
          <a:xfrm>
            <a:off x="6015750" y="3463098"/>
            <a:ext cx="3796470" cy="409550"/>
          </a:xfrm>
          <a:prstGeom prst="rect">
            <a:avLst/>
          </a:prstGeom>
        </p:spPr>
        <p:txBody>
          <a:bodyPr lIns="0" tIns="0" rIns="0" bIns="0" rtlCol="0" anchor="t">
            <a:spAutoFit/>
          </a:bodyPr>
          <a:lstStyle/>
          <a:p>
            <a:pPr algn="l">
              <a:lnSpc>
                <a:spcPts val="3374"/>
              </a:lnSpc>
            </a:pPr>
            <a:r>
              <a:rPr lang="en-US" sz="2687" b="1">
                <a:solidFill>
                  <a:srgbClr val="151617"/>
                </a:solidFill>
                <a:latin typeface="Montserrat Bold"/>
                <a:ea typeface="Montserrat Bold"/>
                <a:cs typeface="Montserrat Bold"/>
                <a:sym typeface="Montserrat Bold"/>
              </a:rPr>
              <a:t>Sélectivité implicite</a:t>
            </a:r>
          </a:p>
        </p:txBody>
      </p:sp>
      <p:sp>
        <p:nvSpPr>
          <p:cNvPr id="29" name="TextBox 29"/>
          <p:cNvSpPr txBox="1"/>
          <p:nvPr/>
        </p:nvSpPr>
        <p:spPr>
          <a:xfrm>
            <a:off x="6015750" y="3948848"/>
            <a:ext cx="7155243" cy="411163"/>
          </a:xfrm>
          <a:prstGeom prst="rect">
            <a:avLst/>
          </a:prstGeom>
        </p:spPr>
        <p:txBody>
          <a:bodyPr lIns="0" tIns="0" rIns="0" bIns="0" rtlCol="0" anchor="t">
            <a:spAutoFit/>
          </a:bodyPr>
          <a:lstStyle/>
          <a:p>
            <a:pPr algn="l">
              <a:lnSpc>
                <a:spcPts val="3437"/>
              </a:lnSpc>
            </a:pPr>
            <a:r>
              <a:rPr lang="en-US" sz="2125">
                <a:solidFill>
                  <a:srgbClr val="151617"/>
                </a:solidFill>
                <a:latin typeface="Arimo"/>
                <a:ea typeface="Arimo"/>
                <a:cs typeface="Arimo"/>
                <a:sym typeface="Arimo"/>
              </a:rPr>
              <a:t>Élitisme dissimulé favorisant les publics "déjà là"</a:t>
            </a:r>
          </a:p>
        </p:txBody>
      </p:sp>
      <p:sp>
        <p:nvSpPr>
          <p:cNvPr id="30" name="TextBox 30"/>
          <p:cNvSpPr txBox="1"/>
          <p:nvPr/>
        </p:nvSpPr>
        <p:spPr>
          <a:xfrm>
            <a:off x="6015750" y="4652240"/>
            <a:ext cx="3982130" cy="409550"/>
          </a:xfrm>
          <a:prstGeom prst="rect">
            <a:avLst/>
          </a:prstGeom>
        </p:spPr>
        <p:txBody>
          <a:bodyPr lIns="0" tIns="0" rIns="0" bIns="0" rtlCol="0" anchor="t">
            <a:spAutoFit/>
          </a:bodyPr>
          <a:lstStyle/>
          <a:p>
            <a:pPr algn="l">
              <a:lnSpc>
                <a:spcPts val="3374"/>
              </a:lnSpc>
            </a:pPr>
            <a:r>
              <a:rPr lang="en-US" sz="2687" b="1">
                <a:solidFill>
                  <a:srgbClr val="151617"/>
                </a:solidFill>
                <a:latin typeface="Montserrat Bold"/>
                <a:ea typeface="Montserrat Bold"/>
                <a:cs typeface="Montserrat Bold"/>
                <a:sym typeface="Montserrat Bold"/>
              </a:rPr>
              <a:t>Publics non-touchés</a:t>
            </a:r>
          </a:p>
        </p:txBody>
      </p:sp>
      <p:sp>
        <p:nvSpPr>
          <p:cNvPr id="31" name="TextBox 31"/>
          <p:cNvSpPr txBox="1"/>
          <p:nvPr/>
        </p:nvSpPr>
        <p:spPr>
          <a:xfrm>
            <a:off x="5998448" y="5057469"/>
            <a:ext cx="7155243" cy="411163"/>
          </a:xfrm>
          <a:prstGeom prst="rect">
            <a:avLst/>
          </a:prstGeom>
        </p:spPr>
        <p:txBody>
          <a:bodyPr lIns="0" tIns="0" rIns="0" bIns="0" rtlCol="0" anchor="t">
            <a:spAutoFit/>
          </a:bodyPr>
          <a:lstStyle/>
          <a:p>
            <a:pPr algn="l">
              <a:lnSpc>
                <a:spcPts val="3437"/>
              </a:lnSpc>
            </a:pPr>
            <a:r>
              <a:rPr lang="en-US" sz="2125">
                <a:solidFill>
                  <a:srgbClr val="151617"/>
                </a:solidFill>
                <a:latin typeface="Arimo"/>
                <a:ea typeface="Arimo"/>
                <a:cs typeface="Arimo"/>
                <a:sym typeface="Arimo"/>
              </a:rPr>
              <a:t>Jeunes isolés ou éloignés des codes institutionnels</a:t>
            </a:r>
          </a:p>
        </p:txBody>
      </p:sp>
      <p:sp>
        <p:nvSpPr>
          <p:cNvPr id="32" name="TextBox 32"/>
          <p:cNvSpPr txBox="1"/>
          <p:nvPr/>
        </p:nvSpPr>
        <p:spPr>
          <a:xfrm>
            <a:off x="1028730" y="5471761"/>
            <a:ext cx="16230539" cy="1834404"/>
          </a:xfrm>
          <a:prstGeom prst="rect">
            <a:avLst/>
          </a:prstGeom>
        </p:spPr>
        <p:txBody>
          <a:bodyPr lIns="0" tIns="0" rIns="0" bIns="0" rtlCol="0" anchor="t">
            <a:spAutoFit/>
          </a:bodyPr>
          <a:lstStyle/>
          <a:p>
            <a:pPr algn="l">
              <a:lnSpc>
                <a:spcPts val="4128"/>
              </a:lnSpc>
            </a:pPr>
            <a:r>
              <a:rPr lang="en-US" sz="2599" b="1">
                <a:solidFill>
                  <a:srgbClr val="151617"/>
                </a:solidFill>
                <a:latin typeface="Arimo Bold"/>
                <a:ea typeface="Arimo Bold"/>
                <a:cs typeface="Arimo Bold"/>
                <a:sym typeface="Arimo Bold"/>
              </a:rPr>
              <a:t>Paradoxe </a:t>
            </a:r>
            <a:r>
              <a:rPr lang="en-US" sz="2599">
                <a:solidFill>
                  <a:srgbClr val="151617"/>
                </a:solidFill>
                <a:latin typeface="Arimo"/>
                <a:ea typeface="Arimo"/>
                <a:cs typeface="Arimo"/>
                <a:sym typeface="Arimo"/>
              </a:rPr>
              <a:t>: </a:t>
            </a:r>
          </a:p>
          <a:p>
            <a:pPr algn="l">
              <a:lnSpc>
                <a:spcPts val="3494"/>
              </a:lnSpc>
            </a:pPr>
            <a:r>
              <a:rPr lang="en-US" sz="2199">
                <a:solidFill>
                  <a:srgbClr val="151617"/>
                </a:solidFill>
                <a:latin typeface="Arimo"/>
                <a:ea typeface="Arimo"/>
                <a:cs typeface="Arimo"/>
                <a:sym typeface="Arimo"/>
              </a:rPr>
              <a:t>Ce sont principalement les jeunes déjà inscrits dans des écosystèmes socio-éducatifs stables qui participent aux projets, tandis que les plus éloignés – socialement, culturellement ou géographiquement – demeurent largement en dehors des dispositifs proposés.</a:t>
            </a:r>
          </a:p>
        </p:txBody>
      </p:sp>
      <p:sp>
        <p:nvSpPr>
          <p:cNvPr id="33" name="TextBox 33"/>
          <p:cNvSpPr txBox="1"/>
          <p:nvPr/>
        </p:nvSpPr>
        <p:spPr>
          <a:xfrm>
            <a:off x="649655" y="1303887"/>
            <a:ext cx="15875562" cy="504882"/>
          </a:xfrm>
          <a:prstGeom prst="rect">
            <a:avLst/>
          </a:prstGeom>
        </p:spPr>
        <p:txBody>
          <a:bodyPr wrap="square" lIns="0" tIns="0" rIns="0" bIns="0" rtlCol="0" anchor="t">
            <a:spAutoFit/>
          </a:bodyPr>
          <a:lstStyle/>
          <a:p>
            <a:pPr algn="ctr">
              <a:lnSpc>
                <a:spcPts val="4441"/>
              </a:lnSpc>
              <a:spcBef>
                <a:spcPct val="0"/>
              </a:spcBef>
            </a:pPr>
            <a:r>
              <a:rPr lang="en-US" sz="2799" dirty="0" err="1">
                <a:solidFill>
                  <a:srgbClr val="151617"/>
                </a:solidFill>
                <a:latin typeface="Arimo"/>
                <a:ea typeface="Arimo"/>
                <a:cs typeface="Arimo"/>
                <a:sym typeface="Arimo"/>
              </a:rPr>
              <a:t>Quels</a:t>
            </a:r>
            <a:r>
              <a:rPr lang="en-US" sz="2799" dirty="0">
                <a:solidFill>
                  <a:srgbClr val="151617"/>
                </a:solidFill>
                <a:latin typeface="Arimo"/>
                <a:ea typeface="Arimo"/>
                <a:cs typeface="Arimo"/>
                <a:sym typeface="Arimo"/>
              </a:rPr>
              <a:t> </a:t>
            </a:r>
            <a:r>
              <a:rPr lang="en-US" sz="2799" dirty="0" err="1">
                <a:solidFill>
                  <a:srgbClr val="151617"/>
                </a:solidFill>
                <a:latin typeface="Arimo"/>
                <a:ea typeface="Arimo"/>
                <a:cs typeface="Arimo"/>
                <a:sym typeface="Arimo"/>
              </a:rPr>
              <a:t>sont</a:t>
            </a:r>
            <a:r>
              <a:rPr lang="en-US" sz="2799" dirty="0">
                <a:solidFill>
                  <a:srgbClr val="151617"/>
                </a:solidFill>
                <a:latin typeface="Arimo"/>
                <a:ea typeface="Arimo"/>
                <a:cs typeface="Arimo"/>
                <a:sym typeface="Arimo"/>
              </a:rPr>
              <a:t> les </a:t>
            </a:r>
            <a:r>
              <a:rPr lang="en-US" sz="2799" dirty="0" err="1">
                <a:solidFill>
                  <a:srgbClr val="151617"/>
                </a:solidFill>
                <a:latin typeface="Arimo"/>
                <a:ea typeface="Arimo"/>
                <a:cs typeface="Arimo"/>
                <a:sym typeface="Arimo"/>
              </a:rPr>
              <a:t>effets</a:t>
            </a:r>
            <a:r>
              <a:rPr lang="en-US" sz="2799" dirty="0">
                <a:solidFill>
                  <a:srgbClr val="151617"/>
                </a:solidFill>
                <a:latin typeface="Arimo"/>
                <a:ea typeface="Arimo"/>
                <a:cs typeface="Arimo"/>
                <a:sym typeface="Arimo"/>
              </a:rPr>
              <a:t> des </a:t>
            </a:r>
            <a:r>
              <a:rPr lang="en-US" sz="2799" dirty="0" err="1">
                <a:solidFill>
                  <a:srgbClr val="151617"/>
                </a:solidFill>
                <a:latin typeface="Arimo"/>
                <a:ea typeface="Arimo"/>
                <a:cs typeface="Arimo"/>
                <a:sym typeface="Arimo"/>
              </a:rPr>
              <a:t>cités</a:t>
            </a:r>
            <a:r>
              <a:rPr lang="en-US" sz="2799" dirty="0">
                <a:solidFill>
                  <a:srgbClr val="151617"/>
                </a:solidFill>
                <a:latin typeface="Arimo"/>
                <a:ea typeface="Arimo"/>
                <a:cs typeface="Arimo"/>
                <a:sym typeface="Arimo"/>
              </a:rPr>
              <a:t> </a:t>
            </a:r>
            <a:r>
              <a:rPr lang="en-US" sz="2799" dirty="0" err="1">
                <a:solidFill>
                  <a:srgbClr val="151617"/>
                </a:solidFill>
                <a:latin typeface="Arimo"/>
                <a:ea typeface="Arimo"/>
                <a:cs typeface="Arimo"/>
                <a:sym typeface="Arimo"/>
              </a:rPr>
              <a:t>éducatives</a:t>
            </a:r>
            <a:r>
              <a:rPr lang="en-US" sz="2799" dirty="0">
                <a:solidFill>
                  <a:srgbClr val="151617"/>
                </a:solidFill>
                <a:latin typeface="Arimo"/>
                <a:ea typeface="Arimo"/>
                <a:cs typeface="Arimo"/>
                <a:sym typeface="Arimo"/>
              </a:rPr>
              <a:t>, </a:t>
            </a:r>
            <a:r>
              <a:rPr lang="en-US" sz="2799" dirty="0" err="1">
                <a:solidFill>
                  <a:srgbClr val="151617"/>
                </a:solidFill>
                <a:latin typeface="Arimo"/>
                <a:ea typeface="Arimo"/>
                <a:cs typeface="Arimo"/>
                <a:sym typeface="Arimo"/>
              </a:rPr>
              <a:t>en</a:t>
            </a:r>
            <a:r>
              <a:rPr lang="en-US" sz="2799" dirty="0">
                <a:solidFill>
                  <a:srgbClr val="151617"/>
                </a:solidFill>
                <a:latin typeface="Arimo"/>
                <a:ea typeface="Arimo"/>
                <a:cs typeface="Arimo"/>
                <a:sym typeface="Arimo"/>
              </a:rPr>
              <a:t> </a:t>
            </a:r>
            <a:r>
              <a:rPr lang="en-US" sz="2799" dirty="0" err="1">
                <a:solidFill>
                  <a:srgbClr val="151617"/>
                </a:solidFill>
                <a:latin typeface="Arimo"/>
                <a:ea typeface="Arimo"/>
                <a:cs typeface="Arimo"/>
                <a:sym typeface="Arimo"/>
              </a:rPr>
              <a:t>termes</a:t>
            </a:r>
            <a:r>
              <a:rPr lang="en-US" sz="2799" dirty="0">
                <a:solidFill>
                  <a:srgbClr val="151617"/>
                </a:solidFill>
                <a:latin typeface="Arimo"/>
                <a:ea typeface="Arimo"/>
                <a:cs typeface="Arimo"/>
                <a:sym typeface="Arimo"/>
              </a:rPr>
              <a:t> de </a:t>
            </a:r>
            <a:r>
              <a:rPr lang="en-US" sz="2799" dirty="0" err="1">
                <a:solidFill>
                  <a:srgbClr val="151617"/>
                </a:solidFill>
                <a:latin typeface="Arimo"/>
                <a:ea typeface="Arimo"/>
                <a:cs typeface="Arimo"/>
                <a:sym typeface="Arimo"/>
              </a:rPr>
              <a:t>captation</a:t>
            </a:r>
            <a:r>
              <a:rPr lang="en-US" sz="2799" dirty="0">
                <a:solidFill>
                  <a:srgbClr val="151617"/>
                </a:solidFill>
                <a:latin typeface="Arimo"/>
                <a:ea typeface="Arimo"/>
                <a:cs typeface="Arimo"/>
                <a:sym typeface="Arimo"/>
              </a:rPr>
              <a:t> et de </a:t>
            </a:r>
            <a:r>
              <a:rPr lang="en-US" sz="2799" dirty="0" err="1">
                <a:solidFill>
                  <a:srgbClr val="151617"/>
                </a:solidFill>
                <a:latin typeface="Arimo"/>
                <a:ea typeface="Arimo"/>
                <a:cs typeface="Arimo"/>
                <a:sym typeface="Arimo"/>
              </a:rPr>
              <a:t>fidélisation</a:t>
            </a:r>
            <a:r>
              <a:rPr lang="en-US" sz="2799" dirty="0">
                <a:solidFill>
                  <a:srgbClr val="151617"/>
                </a:solidFill>
                <a:latin typeface="Arimo"/>
                <a:ea typeface="Arimo"/>
                <a:cs typeface="Arimo"/>
                <a:sym typeface="Arimo"/>
              </a:rPr>
              <a:t> des publics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p:spPr>
          <p:txBody>
            <a:bodyPr/>
            <a:lstStyle/>
            <a:p>
              <a:endParaRPr lang="fr-FR"/>
            </a:p>
          </p:txBody>
        </p:sp>
      </p:grpSp>
      <p:grpSp>
        <p:nvGrpSpPr>
          <p:cNvPr id="4" name="Group 4"/>
          <p:cNvGrpSpPr/>
          <p:nvPr/>
        </p:nvGrpSpPr>
        <p:grpSpPr>
          <a:xfrm>
            <a:off x="0" y="0"/>
            <a:ext cx="18632302" cy="10993338"/>
            <a:chOff x="0" y="0"/>
            <a:chExt cx="12937477" cy="7633306"/>
          </a:xfrm>
        </p:grpSpPr>
        <p:sp>
          <p:nvSpPr>
            <p:cNvPr id="5" name="Freeform 5"/>
            <p:cNvSpPr/>
            <p:nvPr/>
          </p:nvSpPr>
          <p:spPr>
            <a:xfrm>
              <a:off x="0" y="0"/>
              <a:ext cx="12937477" cy="7632009"/>
            </a:xfrm>
            <a:custGeom>
              <a:avLst/>
              <a:gdLst/>
              <a:ahLst/>
              <a:cxnLst/>
              <a:rect l="l" t="t" r="r" b="b"/>
              <a:pathLst>
                <a:path w="12937477" h="7632009">
                  <a:moveTo>
                    <a:pt x="929393" y="6961648"/>
                  </a:moveTo>
                  <a:lnTo>
                    <a:pt x="0" y="6961648"/>
                  </a:lnTo>
                  <a:lnTo>
                    <a:pt x="0" y="758533"/>
                  </a:lnTo>
                  <a:lnTo>
                    <a:pt x="929393" y="758533"/>
                  </a:lnTo>
                  <a:lnTo>
                    <a:pt x="929393" y="6961648"/>
                  </a:lnTo>
                  <a:close/>
                  <a:moveTo>
                    <a:pt x="2212448" y="447340"/>
                  </a:moveTo>
                  <a:lnTo>
                    <a:pt x="1060988" y="447340"/>
                  </a:lnTo>
                  <a:lnTo>
                    <a:pt x="1060988" y="7262467"/>
                  </a:lnTo>
                  <a:lnTo>
                    <a:pt x="2212448" y="7262467"/>
                  </a:lnTo>
                  <a:lnTo>
                    <a:pt x="2212448" y="447340"/>
                  </a:lnTo>
                  <a:close/>
                  <a:moveTo>
                    <a:pt x="3199414" y="0"/>
                  </a:moveTo>
                  <a:lnTo>
                    <a:pt x="2578448" y="0"/>
                  </a:lnTo>
                  <a:lnTo>
                    <a:pt x="2578448" y="7252095"/>
                  </a:lnTo>
                  <a:lnTo>
                    <a:pt x="3199414" y="7252095"/>
                  </a:lnTo>
                  <a:lnTo>
                    <a:pt x="3199414" y="0"/>
                  </a:lnTo>
                  <a:close/>
                  <a:moveTo>
                    <a:pt x="10860737" y="6503935"/>
                  </a:moveTo>
                  <a:lnTo>
                    <a:pt x="11790130" y="6503935"/>
                  </a:lnTo>
                  <a:lnTo>
                    <a:pt x="11790130" y="300820"/>
                  </a:lnTo>
                  <a:lnTo>
                    <a:pt x="10860737" y="300820"/>
                  </a:lnTo>
                  <a:lnTo>
                    <a:pt x="10860737" y="6503935"/>
                  </a:lnTo>
                  <a:close/>
                  <a:moveTo>
                    <a:pt x="12008084" y="6538944"/>
                  </a:moveTo>
                  <a:lnTo>
                    <a:pt x="12937477" y="6538944"/>
                  </a:lnTo>
                  <a:lnTo>
                    <a:pt x="12937477" y="1552075"/>
                  </a:lnTo>
                  <a:lnTo>
                    <a:pt x="12008084" y="1552075"/>
                  </a:lnTo>
                  <a:lnTo>
                    <a:pt x="12008084" y="6538944"/>
                  </a:lnTo>
                  <a:close/>
                  <a:moveTo>
                    <a:pt x="9573568" y="6815127"/>
                  </a:moveTo>
                  <a:lnTo>
                    <a:pt x="10725028" y="6815127"/>
                  </a:lnTo>
                  <a:lnTo>
                    <a:pt x="10725028" y="0"/>
                  </a:lnTo>
                  <a:lnTo>
                    <a:pt x="9573568" y="0"/>
                  </a:lnTo>
                  <a:lnTo>
                    <a:pt x="9573568" y="6815127"/>
                  </a:lnTo>
                  <a:close/>
                  <a:moveTo>
                    <a:pt x="8590715" y="7262467"/>
                  </a:moveTo>
                  <a:lnTo>
                    <a:pt x="9211681" y="7262467"/>
                  </a:lnTo>
                  <a:lnTo>
                    <a:pt x="9211681" y="10373"/>
                  </a:lnTo>
                  <a:lnTo>
                    <a:pt x="8590715" y="10373"/>
                  </a:lnTo>
                  <a:lnTo>
                    <a:pt x="8590715" y="7262467"/>
                  </a:lnTo>
                  <a:close/>
                  <a:moveTo>
                    <a:pt x="4095908" y="379915"/>
                  </a:moveTo>
                  <a:lnTo>
                    <a:pt x="3474942" y="379915"/>
                  </a:lnTo>
                  <a:lnTo>
                    <a:pt x="3474942" y="7632009"/>
                  </a:lnTo>
                  <a:lnTo>
                    <a:pt x="4095908" y="7632009"/>
                  </a:lnTo>
                  <a:lnTo>
                    <a:pt x="4095908" y="379915"/>
                  </a:lnTo>
                  <a:close/>
                  <a:moveTo>
                    <a:pt x="8269952" y="151707"/>
                  </a:moveTo>
                  <a:lnTo>
                    <a:pt x="4260402" y="151707"/>
                  </a:lnTo>
                  <a:lnTo>
                    <a:pt x="4260402" y="7403801"/>
                  </a:lnTo>
                  <a:lnTo>
                    <a:pt x="8269952" y="7403801"/>
                  </a:lnTo>
                  <a:lnTo>
                    <a:pt x="8269952" y="151707"/>
                  </a:lnTo>
                  <a:close/>
                </a:path>
              </a:pathLst>
            </a:custGeom>
            <a:blipFill>
              <a:blip r:embed="rId3">
                <a:alphaModFix amt="31000"/>
              </a:blip>
              <a:stretch>
                <a:fillRect t="-13956" b="-13956"/>
              </a:stretch>
            </a:blipFill>
          </p:spPr>
          <p:txBody>
            <a:bodyPr/>
            <a:lstStyle/>
            <a:p>
              <a:endParaRPr lang="fr-FR"/>
            </a:p>
          </p:txBody>
        </p:sp>
      </p:grpSp>
      <p:grpSp>
        <p:nvGrpSpPr>
          <p:cNvPr id="6" name="Group 6"/>
          <p:cNvGrpSpPr/>
          <p:nvPr/>
        </p:nvGrpSpPr>
        <p:grpSpPr>
          <a:xfrm>
            <a:off x="649654" y="2590137"/>
            <a:ext cx="8003986" cy="5022519"/>
            <a:chOff x="0" y="0"/>
            <a:chExt cx="2108046" cy="1322803"/>
          </a:xfrm>
        </p:grpSpPr>
        <p:sp>
          <p:nvSpPr>
            <p:cNvPr id="7" name="Freeform 7"/>
            <p:cNvSpPr/>
            <p:nvPr/>
          </p:nvSpPr>
          <p:spPr>
            <a:xfrm>
              <a:off x="0" y="0"/>
              <a:ext cx="2108046" cy="1322803"/>
            </a:xfrm>
            <a:custGeom>
              <a:avLst/>
              <a:gdLst/>
              <a:ahLst/>
              <a:cxnLst/>
              <a:rect l="l" t="t" r="r" b="b"/>
              <a:pathLst>
                <a:path w="2108046" h="1322803">
                  <a:moveTo>
                    <a:pt x="0" y="0"/>
                  </a:moveTo>
                  <a:lnTo>
                    <a:pt x="2108046" y="0"/>
                  </a:lnTo>
                  <a:lnTo>
                    <a:pt x="2108046" y="1322803"/>
                  </a:lnTo>
                  <a:lnTo>
                    <a:pt x="0" y="1322803"/>
                  </a:lnTo>
                  <a:close/>
                </a:path>
              </a:pathLst>
            </a:custGeom>
            <a:solidFill>
              <a:srgbClr val="E3966A"/>
            </a:solidFill>
          </p:spPr>
          <p:txBody>
            <a:bodyPr/>
            <a:lstStyle/>
            <a:p>
              <a:endParaRPr lang="fr-FR"/>
            </a:p>
          </p:txBody>
        </p:sp>
        <p:sp>
          <p:nvSpPr>
            <p:cNvPr id="8" name="TextBox 8"/>
            <p:cNvSpPr txBox="1"/>
            <p:nvPr/>
          </p:nvSpPr>
          <p:spPr>
            <a:xfrm>
              <a:off x="0" y="-85725"/>
              <a:ext cx="2108046" cy="1408528"/>
            </a:xfrm>
            <a:prstGeom prst="rect">
              <a:avLst/>
            </a:prstGeom>
          </p:spPr>
          <p:txBody>
            <a:bodyPr lIns="50800" tIns="50800" rIns="50800" bIns="50800" rtlCol="0" anchor="ctr"/>
            <a:lstStyle/>
            <a:p>
              <a:pPr algn="ctr">
                <a:lnSpc>
                  <a:spcPts val="2875"/>
                </a:lnSpc>
              </a:pPr>
              <a:endParaRPr/>
            </a:p>
          </p:txBody>
        </p:sp>
      </p:grpSp>
      <p:grpSp>
        <p:nvGrpSpPr>
          <p:cNvPr id="9" name="Group 9"/>
          <p:cNvGrpSpPr/>
          <p:nvPr/>
        </p:nvGrpSpPr>
        <p:grpSpPr>
          <a:xfrm>
            <a:off x="9144000" y="2590137"/>
            <a:ext cx="8115300" cy="5022519"/>
            <a:chOff x="0" y="0"/>
            <a:chExt cx="2137363" cy="1322803"/>
          </a:xfrm>
        </p:grpSpPr>
        <p:sp>
          <p:nvSpPr>
            <p:cNvPr id="10" name="Freeform 10"/>
            <p:cNvSpPr/>
            <p:nvPr/>
          </p:nvSpPr>
          <p:spPr>
            <a:xfrm>
              <a:off x="0" y="0"/>
              <a:ext cx="2137363" cy="1322803"/>
            </a:xfrm>
            <a:custGeom>
              <a:avLst/>
              <a:gdLst/>
              <a:ahLst/>
              <a:cxnLst/>
              <a:rect l="l" t="t" r="r" b="b"/>
              <a:pathLst>
                <a:path w="2137363" h="1322803">
                  <a:moveTo>
                    <a:pt x="0" y="0"/>
                  </a:moveTo>
                  <a:lnTo>
                    <a:pt x="2137363" y="0"/>
                  </a:lnTo>
                  <a:lnTo>
                    <a:pt x="2137363" y="1322803"/>
                  </a:lnTo>
                  <a:lnTo>
                    <a:pt x="0" y="1322803"/>
                  </a:lnTo>
                  <a:close/>
                </a:path>
              </a:pathLst>
            </a:custGeom>
            <a:solidFill>
              <a:srgbClr val="E3966A"/>
            </a:solidFill>
          </p:spPr>
          <p:txBody>
            <a:bodyPr/>
            <a:lstStyle/>
            <a:p>
              <a:endParaRPr lang="fr-FR"/>
            </a:p>
          </p:txBody>
        </p:sp>
        <p:sp>
          <p:nvSpPr>
            <p:cNvPr id="11" name="TextBox 11"/>
            <p:cNvSpPr txBox="1"/>
            <p:nvPr/>
          </p:nvSpPr>
          <p:spPr>
            <a:xfrm>
              <a:off x="0" y="-85725"/>
              <a:ext cx="2137363" cy="1408528"/>
            </a:xfrm>
            <a:prstGeom prst="rect">
              <a:avLst/>
            </a:prstGeom>
          </p:spPr>
          <p:txBody>
            <a:bodyPr lIns="50800" tIns="50800" rIns="50800" bIns="50800" rtlCol="0" anchor="ctr"/>
            <a:lstStyle/>
            <a:p>
              <a:pPr algn="ctr">
                <a:lnSpc>
                  <a:spcPts val="2875"/>
                </a:lnSpc>
              </a:pPr>
              <a:endParaRPr/>
            </a:p>
          </p:txBody>
        </p:sp>
      </p:grpSp>
      <p:sp>
        <p:nvSpPr>
          <p:cNvPr id="12" name="AutoShape 12"/>
          <p:cNvSpPr/>
          <p:nvPr/>
        </p:nvSpPr>
        <p:spPr>
          <a:xfrm>
            <a:off x="649654" y="1281514"/>
            <a:ext cx="16609646" cy="0"/>
          </a:xfrm>
          <a:prstGeom prst="line">
            <a:avLst/>
          </a:prstGeom>
          <a:ln w="38100" cap="flat">
            <a:solidFill>
              <a:srgbClr val="000000"/>
            </a:solidFill>
            <a:prstDash val="solid"/>
            <a:headEnd type="none" w="sm" len="sm"/>
            <a:tailEnd type="none" w="sm" len="sm"/>
          </a:ln>
        </p:spPr>
        <p:txBody>
          <a:bodyPr/>
          <a:lstStyle/>
          <a:p>
            <a:endParaRPr lang="fr-FR"/>
          </a:p>
        </p:txBody>
      </p:sp>
      <p:grpSp>
        <p:nvGrpSpPr>
          <p:cNvPr id="13" name="Group 13"/>
          <p:cNvGrpSpPr/>
          <p:nvPr/>
        </p:nvGrpSpPr>
        <p:grpSpPr>
          <a:xfrm>
            <a:off x="6137043" y="8346081"/>
            <a:ext cx="5811005" cy="759640"/>
            <a:chOff x="0" y="0"/>
            <a:chExt cx="1530471" cy="200070"/>
          </a:xfrm>
        </p:grpSpPr>
        <p:sp>
          <p:nvSpPr>
            <p:cNvPr id="14" name="Freeform 14"/>
            <p:cNvSpPr/>
            <p:nvPr/>
          </p:nvSpPr>
          <p:spPr>
            <a:xfrm>
              <a:off x="0" y="0"/>
              <a:ext cx="1530471" cy="200070"/>
            </a:xfrm>
            <a:custGeom>
              <a:avLst/>
              <a:gdLst/>
              <a:ahLst/>
              <a:cxnLst/>
              <a:rect l="l" t="t" r="r" b="b"/>
              <a:pathLst>
                <a:path w="1530471" h="200070">
                  <a:moveTo>
                    <a:pt x="1327271" y="0"/>
                  </a:moveTo>
                  <a:cubicBezTo>
                    <a:pt x="1439495" y="0"/>
                    <a:pt x="1530471" y="44787"/>
                    <a:pt x="1530471" y="100035"/>
                  </a:cubicBezTo>
                  <a:cubicBezTo>
                    <a:pt x="1530471" y="155283"/>
                    <a:pt x="1439495" y="200070"/>
                    <a:pt x="1327271" y="200070"/>
                  </a:cubicBezTo>
                  <a:lnTo>
                    <a:pt x="203200" y="200070"/>
                  </a:lnTo>
                  <a:cubicBezTo>
                    <a:pt x="90976" y="200070"/>
                    <a:pt x="0" y="155283"/>
                    <a:pt x="0" y="100035"/>
                  </a:cubicBezTo>
                  <a:cubicBezTo>
                    <a:pt x="0" y="44787"/>
                    <a:pt x="90976" y="0"/>
                    <a:pt x="203200" y="0"/>
                  </a:cubicBezTo>
                  <a:close/>
                </a:path>
              </a:pathLst>
            </a:custGeom>
            <a:solidFill>
              <a:srgbClr val="E3966A"/>
            </a:solidFill>
          </p:spPr>
          <p:txBody>
            <a:bodyPr/>
            <a:lstStyle/>
            <a:p>
              <a:endParaRPr lang="fr-FR"/>
            </a:p>
          </p:txBody>
        </p:sp>
        <p:sp>
          <p:nvSpPr>
            <p:cNvPr id="15" name="TextBox 15"/>
            <p:cNvSpPr txBox="1"/>
            <p:nvPr/>
          </p:nvSpPr>
          <p:spPr>
            <a:xfrm>
              <a:off x="0" y="-76200"/>
              <a:ext cx="1530471" cy="276270"/>
            </a:xfrm>
            <a:prstGeom prst="rect">
              <a:avLst/>
            </a:prstGeom>
          </p:spPr>
          <p:txBody>
            <a:bodyPr lIns="50800" tIns="50800" rIns="50800" bIns="50800" rtlCol="0" anchor="ctr"/>
            <a:lstStyle/>
            <a:p>
              <a:pPr algn="ctr">
                <a:lnSpc>
                  <a:spcPts val="3192"/>
                </a:lnSpc>
              </a:pPr>
              <a:r>
                <a:rPr lang="en-US" sz="2012">
                  <a:solidFill>
                    <a:srgbClr val="000000"/>
                  </a:solidFill>
                  <a:latin typeface="Arimo"/>
                  <a:ea typeface="Arimo"/>
                  <a:cs typeface="Arimo"/>
                  <a:sym typeface="Arimo"/>
                </a:rPr>
                <a:t>Fabrication des publics &amp; “élitisme dissimulé”</a:t>
              </a:r>
            </a:p>
          </p:txBody>
        </p:sp>
      </p:grpSp>
      <p:sp>
        <p:nvSpPr>
          <p:cNvPr id="16" name="TextBox 16"/>
          <p:cNvSpPr txBox="1"/>
          <p:nvPr/>
        </p:nvSpPr>
        <p:spPr>
          <a:xfrm>
            <a:off x="627730" y="742801"/>
            <a:ext cx="16829632" cy="498633"/>
          </a:xfrm>
          <a:prstGeom prst="rect">
            <a:avLst/>
          </a:prstGeom>
        </p:spPr>
        <p:txBody>
          <a:bodyPr lIns="0" tIns="0" rIns="0" bIns="0" rtlCol="0" anchor="t">
            <a:spAutoFit/>
          </a:bodyPr>
          <a:lstStyle/>
          <a:p>
            <a:pPr algn="l">
              <a:lnSpc>
                <a:spcPts val="4039"/>
              </a:lnSpc>
            </a:pPr>
            <a:r>
              <a:rPr lang="en-US" sz="3200" b="1">
                <a:solidFill>
                  <a:srgbClr val="151617"/>
                </a:solidFill>
                <a:latin typeface="Montserrat Bold"/>
                <a:ea typeface="Montserrat Bold"/>
                <a:cs typeface="Montserrat Bold"/>
                <a:sym typeface="Montserrat Bold"/>
              </a:rPr>
              <a:t>3.2 Incidences des choix institutionnels sur le recours des publics</a:t>
            </a:r>
          </a:p>
        </p:txBody>
      </p:sp>
      <p:sp>
        <p:nvSpPr>
          <p:cNvPr id="17" name="TextBox 17"/>
          <p:cNvSpPr txBox="1"/>
          <p:nvPr/>
        </p:nvSpPr>
        <p:spPr>
          <a:xfrm>
            <a:off x="1276664" y="3277803"/>
            <a:ext cx="5035405" cy="480856"/>
          </a:xfrm>
          <a:prstGeom prst="rect">
            <a:avLst/>
          </a:prstGeom>
        </p:spPr>
        <p:txBody>
          <a:bodyPr lIns="0" tIns="0" rIns="0" bIns="0" rtlCol="0" anchor="t">
            <a:spAutoFit/>
          </a:bodyPr>
          <a:lstStyle/>
          <a:p>
            <a:pPr algn="l">
              <a:lnSpc>
                <a:spcPts val="3657"/>
              </a:lnSpc>
            </a:pPr>
            <a:r>
              <a:rPr lang="en-US" sz="2926" b="1">
                <a:solidFill>
                  <a:srgbClr val="151617"/>
                </a:solidFill>
                <a:latin typeface="Montserrat Bold"/>
                <a:ea typeface="Montserrat Bold"/>
                <a:cs typeface="Montserrat Bold"/>
                <a:sym typeface="Montserrat Bold"/>
              </a:rPr>
              <a:t>Cité Éducative Églantine</a:t>
            </a:r>
          </a:p>
        </p:txBody>
      </p:sp>
      <p:sp>
        <p:nvSpPr>
          <p:cNvPr id="18" name="TextBox 18"/>
          <p:cNvSpPr txBox="1"/>
          <p:nvPr/>
        </p:nvSpPr>
        <p:spPr>
          <a:xfrm>
            <a:off x="1276664" y="3834673"/>
            <a:ext cx="5598680" cy="459838"/>
          </a:xfrm>
          <a:prstGeom prst="rect">
            <a:avLst/>
          </a:prstGeom>
        </p:spPr>
        <p:txBody>
          <a:bodyPr lIns="0" tIns="0" rIns="0" bIns="0" rtlCol="0" anchor="t">
            <a:spAutoFit/>
          </a:bodyPr>
          <a:lstStyle/>
          <a:p>
            <a:pPr algn="l">
              <a:lnSpc>
                <a:spcPts val="3739"/>
              </a:lnSpc>
            </a:pPr>
            <a:r>
              <a:rPr lang="en-US" sz="2357">
                <a:solidFill>
                  <a:srgbClr val="151617"/>
                </a:solidFill>
                <a:latin typeface="Arimo"/>
                <a:ea typeface="Arimo"/>
                <a:cs typeface="Arimo"/>
                <a:sym typeface="Arimo"/>
              </a:rPr>
              <a:t>Institution “forte” : </a:t>
            </a:r>
            <a:r>
              <a:rPr lang="en-US" sz="2357" b="1">
                <a:solidFill>
                  <a:srgbClr val="151617"/>
                </a:solidFill>
                <a:latin typeface="Arimo Bold"/>
                <a:ea typeface="Arimo Bold"/>
                <a:cs typeface="Arimo Bold"/>
                <a:sym typeface="Arimo Bold"/>
              </a:rPr>
              <a:t>Préfecture</a:t>
            </a:r>
          </a:p>
        </p:txBody>
      </p:sp>
      <p:sp>
        <p:nvSpPr>
          <p:cNvPr id="19" name="TextBox 19"/>
          <p:cNvSpPr txBox="1"/>
          <p:nvPr/>
        </p:nvSpPr>
        <p:spPr>
          <a:xfrm>
            <a:off x="9905100" y="3277803"/>
            <a:ext cx="4819192" cy="480856"/>
          </a:xfrm>
          <a:prstGeom prst="rect">
            <a:avLst/>
          </a:prstGeom>
        </p:spPr>
        <p:txBody>
          <a:bodyPr lIns="0" tIns="0" rIns="0" bIns="0" rtlCol="0" anchor="t">
            <a:spAutoFit/>
          </a:bodyPr>
          <a:lstStyle/>
          <a:p>
            <a:pPr algn="l">
              <a:lnSpc>
                <a:spcPts val="3657"/>
              </a:lnSpc>
            </a:pPr>
            <a:r>
              <a:rPr lang="en-US" sz="2926" b="1">
                <a:solidFill>
                  <a:srgbClr val="151617"/>
                </a:solidFill>
                <a:latin typeface="Montserrat Bold"/>
                <a:ea typeface="Montserrat Bold"/>
                <a:cs typeface="Montserrat Bold"/>
                <a:sym typeface="Montserrat Bold"/>
              </a:rPr>
              <a:t>Cité Éducative Mandela</a:t>
            </a:r>
          </a:p>
        </p:txBody>
      </p:sp>
      <p:sp>
        <p:nvSpPr>
          <p:cNvPr id="20" name="TextBox 20"/>
          <p:cNvSpPr txBox="1"/>
          <p:nvPr/>
        </p:nvSpPr>
        <p:spPr>
          <a:xfrm>
            <a:off x="10051379" y="3834673"/>
            <a:ext cx="5598680" cy="459838"/>
          </a:xfrm>
          <a:prstGeom prst="rect">
            <a:avLst/>
          </a:prstGeom>
        </p:spPr>
        <p:txBody>
          <a:bodyPr lIns="0" tIns="0" rIns="0" bIns="0" rtlCol="0" anchor="t">
            <a:spAutoFit/>
          </a:bodyPr>
          <a:lstStyle/>
          <a:p>
            <a:pPr algn="l">
              <a:lnSpc>
                <a:spcPts val="3739"/>
              </a:lnSpc>
            </a:pPr>
            <a:r>
              <a:rPr lang="en-US" sz="2357">
                <a:solidFill>
                  <a:srgbClr val="151617"/>
                </a:solidFill>
                <a:latin typeface="Arimo"/>
                <a:ea typeface="Arimo"/>
                <a:cs typeface="Arimo"/>
                <a:sym typeface="Arimo"/>
              </a:rPr>
              <a:t>Institution “forte” : </a:t>
            </a:r>
            <a:r>
              <a:rPr lang="en-US" sz="2357" b="1">
                <a:solidFill>
                  <a:srgbClr val="151617"/>
                </a:solidFill>
                <a:latin typeface="Arimo Bold"/>
                <a:ea typeface="Arimo Bold"/>
                <a:cs typeface="Arimo Bold"/>
                <a:sym typeface="Arimo Bold"/>
              </a:rPr>
              <a:t>Municipalité</a:t>
            </a:r>
          </a:p>
        </p:txBody>
      </p:sp>
      <p:sp>
        <p:nvSpPr>
          <p:cNvPr id="21" name="TextBox 21"/>
          <p:cNvSpPr txBox="1"/>
          <p:nvPr/>
        </p:nvSpPr>
        <p:spPr>
          <a:xfrm>
            <a:off x="11753573" y="4465086"/>
            <a:ext cx="3836266" cy="380527"/>
          </a:xfrm>
          <a:prstGeom prst="rect">
            <a:avLst/>
          </a:prstGeom>
        </p:spPr>
        <p:txBody>
          <a:bodyPr lIns="0" tIns="0" rIns="0" bIns="0" rtlCol="0" anchor="t">
            <a:spAutoFit/>
          </a:bodyPr>
          <a:lstStyle/>
          <a:p>
            <a:pPr algn="l">
              <a:lnSpc>
                <a:spcPts val="2913"/>
              </a:lnSpc>
            </a:pPr>
            <a:r>
              <a:rPr lang="en-US" sz="2300" b="1">
                <a:solidFill>
                  <a:srgbClr val="151617"/>
                </a:solidFill>
                <a:latin typeface="Arimo Bold"/>
                <a:ea typeface="Arimo Bold"/>
                <a:cs typeface="Arimo Bold"/>
                <a:sym typeface="Arimo Bold"/>
              </a:rPr>
              <a:t>Un ciblage scolaro-centré</a:t>
            </a:r>
          </a:p>
        </p:txBody>
      </p:sp>
      <p:sp>
        <p:nvSpPr>
          <p:cNvPr id="22" name="TextBox 22"/>
          <p:cNvSpPr txBox="1"/>
          <p:nvPr/>
        </p:nvSpPr>
        <p:spPr>
          <a:xfrm>
            <a:off x="826394" y="4978767"/>
            <a:ext cx="7827246" cy="1389252"/>
          </a:xfrm>
          <a:prstGeom prst="rect">
            <a:avLst/>
          </a:prstGeom>
        </p:spPr>
        <p:txBody>
          <a:bodyPr lIns="0" tIns="0" rIns="0" bIns="0" rtlCol="0" anchor="t">
            <a:spAutoFit/>
          </a:bodyPr>
          <a:lstStyle/>
          <a:p>
            <a:pPr marL="508948" lvl="1" indent="-254474" algn="l">
              <a:lnSpc>
                <a:spcPts val="3739"/>
              </a:lnSpc>
              <a:buFont typeface="Arial"/>
              <a:buChar char="•"/>
            </a:pPr>
            <a:r>
              <a:rPr lang="en-US" sz="2357">
                <a:solidFill>
                  <a:srgbClr val="151617"/>
                </a:solidFill>
                <a:latin typeface="Arimo"/>
                <a:ea typeface="Arimo"/>
                <a:cs typeface="Arimo"/>
                <a:sym typeface="Arimo"/>
              </a:rPr>
              <a:t>Projets destinés à un ensemble (trop) large d'habitants</a:t>
            </a:r>
          </a:p>
          <a:p>
            <a:pPr marL="508948" lvl="1" indent="-254474" algn="l">
              <a:lnSpc>
                <a:spcPts val="3739"/>
              </a:lnSpc>
              <a:buFont typeface="Arial"/>
              <a:buChar char="•"/>
            </a:pPr>
            <a:r>
              <a:rPr lang="en-US" sz="2357">
                <a:solidFill>
                  <a:srgbClr val="151617"/>
                </a:solidFill>
                <a:latin typeface="Arimo"/>
                <a:ea typeface="Arimo"/>
                <a:cs typeface="Arimo"/>
                <a:sym typeface="Arimo"/>
              </a:rPr>
              <a:t>Touche principalement les publics "déjà là"</a:t>
            </a:r>
          </a:p>
          <a:p>
            <a:pPr marL="508948" lvl="1" indent="-254474" algn="l">
              <a:lnSpc>
                <a:spcPts val="3739"/>
              </a:lnSpc>
              <a:buFont typeface="Arial"/>
              <a:buChar char="•"/>
            </a:pPr>
            <a:r>
              <a:rPr lang="en-US" sz="2357">
                <a:solidFill>
                  <a:srgbClr val="151617"/>
                </a:solidFill>
                <a:latin typeface="Arimo"/>
                <a:ea typeface="Arimo"/>
                <a:cs typeface="Arimo"/>
                <a:sym typeface="Arimo"/>
              </a:rPr>
              <a:t>Écarte les jeunes qui cumulent les vulnérabilités</a:t>
            </a:r>
          </a:p>
        </p:txBody>
      </p:sp>
      <p:sp>
        <p:nvSpPr>
          <p:cNvPr id="23" name="TextBox 23"/>
          <p:cNvSpPr txBox="1"/>
          <p:nvPr/>
        </p:nvSpPr>
        <p:spPr>
          <a:xfrm>
            <a:off x="1287808" y="4389761"/>
            <a:ext cx="5598680" cy="455852"/>
          </a:xfrm>
          <a:prstGeom prst="rect">
            <a:avLst/>
          </a:prstGeom>
        </p:spPr>
        <p:txBody>
          <a:bodyPr lIns="0" tIns="0" rIns="0" bIns="0" rtlCol="0" anchor="t">
            <a:spAutoFit/>
          </a:bodyPr>
          <a:lstStyle/>
          <a:p>
            <a:pPr algn="ctr">
              <a:lnSpc>
                <a:spcPts val="3739"/>
              </a:lnSpc>
            </a:pPr>
            <a:r>
              <a:rPr lang="en-US" sz="2357" b="1">
                <a:solidFill>
                  <a:srgbClr val="151617"/>
                </a:solidFill>
                <a:latin typeface="Arimo Bold"/>
                <a:ea typeface="Arimo Bold"/>
                <a:cs typeface="Arimo Bold"/>
                <a:sym typeface="Arimo Bold"/>
              </a:rPr>
              <a:t>Un ciblage flou</a:t>
            </a:r>
          </a:p>
        </p:txBody>
      </p:sp>
      <p:sp>
        <p:nvSpPr>
          <p:cNvPr id="24" name="TextBox 24"/>
          <p:cNvSpPr txBox="1"/>
          <p:nvPr/>
        </p:nvSpPr>
        <p:spPr>
          <a:xfrm>
            <a:off x="9905100" y="4950388"/>
            <a:ext cx="7533211" cy="2278335"/>
          </a:xfrm>
          <a:prstGeom prst="rect">
            <a:avLst/>
          </a:prstGeom>
        </p:spPr>
        <p:txBody>
          <a:bodyPr lIns="0" tIns="0" rIns="0" bIns="0" rtlCol="0" anchor="t">
            <a:spAutoFit/>
          </a:bodyPr>
          <a:lstStyle/>
          <a:p>
            <a:pPr marL="496571" lvl="1" indent="-248285" algn="l">
              <a:lnSpc>
                <a:spcPts val="3648"/>
              </a:lnSpc>
              <a:buFont typeface="Arial"/>
              <a:buChar char="•"/>
            </a:pPr>
            <a:r>
              <a:rPr lang="en-US" sz="2300">
                <a:solidFill>
                  <a:srgbClr val="151617"/>
                </a:solidFill>
                <a:latin typeface="Arimo"/>
                <a:ea typeface="Arimo"/>
                <a:cs typeface="Arimo"/>
                <a:sym typeface="Arimo"/>
              </a:rPr>
              <a:t>Projets à destination de panels larges d’élèves</a:t>
            </a:r>
          </a:p>
          <a:p>
            <a:pPr marL="496571" lvl="1" indent="-248285" algn="l">
              <a:lnSpc>
                <a:spcPts val="3648"/>
              </a:lnSpc>
              <a:buFont typeface="Arial"/>
              <a:buChar char="•"/>
            </a:pPr>
            <a:r>
              <a:rPr lang="en-US" sz="2300">
                <a:solidFill>
                  <a:srgbClr val="151617"/>
                </a:solidFill>
                <a:latin typeface="Arimo"/>
                <a:ea typeface="Arimo"/>
                <a:cs typeface="Arimo"/>
                <a:sym typeface="Arimo"/>
              </a:rPr>
              <a:t>Touche des profils de jeunes plus variés</a:t>
            </a:r>
          </a:p>
          <a:p>
            <a:pPr marL="496571" lvl="1" indent="-248285" algn="l">
              <a:lnSpc>
                <a:spcPts val="3647"/>
              </a:lnSpc>
              <a:buFont typeface="Arial"/>
              <a:buChar char="•"/>
            </a:pPr>
            <a:r>
              <a:rPr lang="en-US" sz="2300">
                <a:solidFill>
                  <a:srgbClr val="151617"/>
                </a:solidFill>
                <a:latin typeface="Arimo"/>
                <a:ea typeface="Arimo"/>
                <a:cs typeface="Arimo"/>
                <a:sym typeface="Arimo"/>
              </a:rPr>
              <a:t>Ne parviens tout de même pas à toucher uniformément les jeunes ...</a:t>
            </a:r>
            <a:r>
              <a:rPr lang="en-US" sz="2300" i="1">
                <a:solidFill>
                  <a:srgbClr val="151617"/>
                </a:solidFill>
                <a:latin typeface="Arimo Italics"/>
                <a:ea typeface="Arimo Italics"/>
                <a:cs typeface="Arimo Italics"/>
                <a:sym typeface="Arimo Italics"/>
              </a:rPr>
              <a:t> </a:t>
            </a:r>
          </a:p>
          <a:p>
            <a:pPr algn="l">
              <a:lnSpc>
                <a:spcPts val="3648"/>
              </a:lnSpc>
            </a:pPr>
            <a:r>
              <a:rPr lang="en-US" sz="2300" i="1">
                <a:solidFill>
                  <a:srgbClr val="151617"/>
                </a:solidFill>
                <a:latin typeface="Arimo Italics"/>
                <a:ea typeface="Arimo Italics"/>
                <a:cs typeface="Arimo Italics"/>
                <a:sym typeface="Arimo Italics"/>
              </a:rPr>
              <a:t>                                             “des trous dans la raquette”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1438</TotalTime>
  <Words>1177</Words>
  <Application>Microsoft Office PowerPoint</Application>
  <PresentationFormat>Personnalisé</PresentationFormat>
  <Paragraphs>145</Paragraphs>
  <Slides>11</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vt:i4>
      </vt:variant>
    </vt:vector>
  </HeadingPairs>
  <TitlesOfParts>
    <vt:vector size="18" baseType="lpstr">
      <vt:lpstr>Arimo Italics</vt:lpstr>
      <vt:lpstr>Arial</vt:lpstr>
      <vt:lpstr>Montserrat Bold</vt:lpstr>
      <vt:lpstr>Calibri</vt:lpstr>
      <vt:lpstr>Arimo</vt:lpstr>
      <vt:lpstr>Arimo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Les-Paradoxes-de-la-Territorialisation-Educative.pptx</dc:title>
  <dc:creator>laurie GENET</dc:creator>
  <cp:lastModifiedBy>laurie GENET</cp:lastModifiedBy>
  <cp:revision>6</cp:revision>
  <dcterms:created xsi:type="dcterms:W3CDTF">2006-08-16T00:00:00Z</dcterms:created>
  <dcterms:modified xsi:type="dcterms:W3CDTF">2025-07-10T15:09:40Z</dcterms:modified>
  <dc:identifier>DAGpsCqWfsQ</dc:identifier>
</cp:coreProperties>
</file>